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6858000" cx="12192000"/>
  <p:notesSz cx="6858000" cy="9144000"/>
  <p:embeddedFontLst>
    <p:embeddedFont>
      <p:font typeface="Roboto Mono"/>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obotoMono-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obotoMono-italic.fntdata"/><Relationship Id="rId30" Type="http://schemas.openxmlformats.org/officeDocument/2006/relationships/font" Target="fonts/RobotoMono-bold.fntdata"/><Relationship Id="rId11" Type="http://schemas.openxmlformats.org/officeDocument/2006/relationships/slide" Target="slides/slide7.xml"/><Relationship Id="rId10" Type="http://schemas.openxmlformats.org/officeDocument/2006/relationships/slide" Target="slides/slide6.xml"/><Relationship Id="rId32" Type="http://schemas.openxmlformats.org/officeDocument/2006/relationships/font" Target="fonts/RobotoMono-bold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b.archive.org/web/20070630102608/http://www.robson.org/capfaq/technical.html"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6baf226475_0_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ANNIE:</a:t>
            </a:r>
            <a:endParaRPr/>
          </a:p>
          <a:p>
            <a:pPr indent="0" lvl="0" marL="0" rtl="0" algn="l">
              <a:spcBef>
                <a:spcPts val="0"/>
              </a:spcBef>
              <a:spcAft>
                <a:spcPts val="0"/>
              </a:spcAft>
              <a:buNone/>
            </a:pPr>
            <a:r>
              <a:rPr lang="en-US"/>
              <a:t>Here’s a gif if you prefer seeing your caption data in action. We can actually see the caption data blinking at the top of this frame on the left, right above the video image; you can see this on a television if you adjust the vertical hold.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Each field of caption data can transmit two bytes at a time. You can see the individual byte pairs flashing by on the right; they’re the hexadecimal characters at the end of the blue arrows.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Source: </a:t>
            </a:r>
            <a:r>
              <a:rPr lang="en-US" u="sng">
                <a:solidFill>
                  <a:schemeClr val="hlink"/>
                </a:solidFill>
                <a:hlinkClick r:id="rId2"/>
              </a:rPr>
              <a:t>https://web.archive.org/web/20070630102608/http://www.robson.org/capfaq/technical.html</a:t>
            </a:r>
            <a:r>
              <a:rPr lang="en-US"/>
              <a:t> </a:t>
            </a:r>
            <a:endParaRPr/>
          </a:p>
          <a:p>
            <a:pPr indent="0" lvl="0" marL="0" rtl="0" algn="l">
              <a:spcBef>
                <a:spcPts val="0"/>
              </a:spcBef>
              <a:spcAft>
                <a:spcPts val="0"/>
              </a:spcAft>
              <a:buClr>
                <a:schemeClr val="dk1"/>
              </a:buClr>
              <a:buSzPts val="1100"/>
              <a:buFont typeface="Arial"/>
              <a:buNone/>
            </a:pPr>
            <a:r>
              <a:t/>
            </a:r>
            <a:endParaRPr/>
          </a:p>
        </p:txBody>
      </p:sp>
      <p:sp>
        <p:nvSpPr>
          <p:cNvPr id="158" name="Google Shape;158;g6baf226475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6bd53c1a57_0_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6bd53c1a57_0_1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ANNIE:</a:t>
            </a:r>
            <a:endParaRPr/>
          </a:p>
          <a:p>
            <a:pPr indent="0" lvl="0" marL="0" rtl="0" algn="l">
              <a:spcBef>
                <a:spcPts val="0"/>
              </a:spcBef>
              <a:spcAft>
                <a:spcPts val="0"/>
              </a:spcAft>
              <a:buClr>
                <a:schemeClr val="dk1"/>
              </a:buClr>
              <a:buSzPts val="1100"/>
              <a:buFont typeface="Arial"/>
              <a:buNone/>
            </a:pPr>
            <a:r>
              <a:rPr lang="en-US"/>
              <a:t>Caption data can be extracted straight to a formatted text file. SCC, one of the simplest digital caption file formats, just records the raw caption hexadecimal alongside timecodes. Other caption formats use a translation matrix to turn the hex into simple human-readable captions, such as in the SRT and WebVTT formats. Timed Text Markup Language, is an example of a more heavily structured format used primarily in broadcast production environments. Each of these caption formats can be used for digital delivery, and all are compatible with each other. </a:t>
            </a:r>
            <a:r>
              <a:rPr lang="en-US"/>
              <a:t>Many streaming services accept any of these caption formats.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US"/>
              <a:t> </a:t>
            </a:r>
            <a:endParaRPr/>
          </a:p>
        </p:txBody>
      </p:sp>
      <p:sp>
        <p:nvSpPr>
          <p:cNvPr id="169" name="Google Shape;169;g6bd53c1a57_0_18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6bd53c1a57_0_2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6bd53c1a57_0_2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There are a number of methods of extracting the </a:t>
            </a:r>
            <a:r>
              <a:rPr lang="en-US"/>
              <a:t>caption data from the analog signal, but the one we’ll be focusing on today is FFmpeg’s filter to extract EIA608, or line 21, captions, authored by Paul B Mahol in 2017. This filter scans the field for EIA-608 data and associates it with timecode. I am not qualified to talk about how it actually works, but I do want to say thank you to Paul for your work in making this filter!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 now we know where to find the captions, we have an open source way to extract them, and we know what we want them to look like once extracted...</a:t>
            </a:r>
            <a:endParaRPr/>
          </a:p>
        </p:txBody>
      </p:sp>
      <p:sp>
        <p:nvSpPr>
          <p:cNvPr id="183" name="Google Shape;183;g6bd53c1a57_0_25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6bd53c1a57_0_2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6bd53c1a57_0_2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ANNIE:</a:t>
            </a:r>
            <a:endParaRPr/>
          </a:p>
          <a:p>
            <a:pPr indent="0" lvl="0" marL="0" rtl="0" algn="l">
              <a:spcBef>
                <a:spcPts val="0"/>
              </a:spcBef>
              <a:spcAft>
                <a:spcPts val="0"/>
              </a:spcAft>
              <a:buClr>
                <a:schemeClr val="dk1"/>
              </a:buClr>
              <a:buSzPts val="1100"/>
              <a:buFont typeface="Arial"/>
              <a:buNone/>
            </a:pPr>
            <a:r>
              <a:rPr lang="en-US"/>
              <a:t>All it takes is a script. This script is SCCYOU, which is available on GitHub, and which was written this year by Dave Rice using Paul Mahol’s filter. It can locate closed caption data in your files and translate it into SCC and SRT captions. To talk much more about it, t</a:t>
            </a:r>
            <a:r>
              <a:rPr lang="en-US"/>
              <a:t>he always-delightful Ben Turkus!</a:t>
            </a:r>
            <a:endParaRPr/>
          </a:p>
        </p:txBody>
      </p:sp>
      <p:sp>
        <p:nvSpPr>
          <p:cNvPr id="190" name="Google Shape;190;g6bd53c1a57_0_26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6baf226475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BEN</a:t>
            </a:r>
            <a:endParaRPr/>
          </a:p>
        </p:txBody>
      </p:sp>
      <p:sp>
        <p:nvSpPr>
          <p:cNvPr id="196" name="Google Shape;196;g6baf22647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6baf226475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BEN</a:t>
            </a:r>
            <a:endParaRPr/>
          </a:p>
        </p:txBody>
      </p:sp>
      <p:sp>
        <p:nvSpPr>
          <p:cNvPr id="205" name="Google Shape;205;g6baf226475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6baf226475_0_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BEN</a:t>
            </a:r>
            <a:endParaRPr/>
          </a:p>
        </p:txBody>
      </p:sp>
      <p:sp>
        <p:nvSpPr>
          <p:cNvPr id="212" name="Google Shape;212;g6baf226475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6baf226475_0_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BEN</a:t>
            </a:r>
            <a:endParaRPr/>
          </a:p>
        </p:txBody>
      </p:sp>
      <p:sp>
        <p:nvSpPr>
          <p:cNvPr id="220" name="Google Shape;220;g6baf226475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6baf226475_0_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BEN</a:t>
            </a:r>
            <a:endParaRPr/>
          </a:p>
        </p:txBody>
      </p:sp>
      <p:sp>
        <p:nvSpPr>
          <p:cNvPr id="227" name="Google Shape;227;g6baf226475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6baf226475_0_10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BEN</a:t>
            </a:r>
            <a:endParaRPr/>
          </a:p>
        </p:txBody>
      </p:sp>
      <p:sp>
        <p:nvSpPr>
          <p:cNvPr id="234" name="Google Shape;234;g6baf226475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a:t>ANNIE:</a:t>
            </a:r>
            <a:endParaRPr/>
          </a:p>
          <a:p>
            <a:pPr indent="0" lvl="0" marL="0" rtl="0" algn="l">
              <a:spcBef>
                <a:spcPts val="0"/>
              </a:spcBef>
              <a:spcAft>
                <a:spcPts val="0"/>
              </a:spcAft>
              <a:buSzPts val="1100"/>
              <a:buNone/>
            </a:pPr>
            <a:r>
              <a:rPr lang="en-US"/>
              <a:t>We’ll set the scene with a plea that went out to the AMIA listserv in 2007. “Does anyone have any suggested methods for decoding the closed captioned information off of digitized video, preferably in a way that keeps the relationship between the captions and the timecode? Are any archives utilizing this data?” (For those who can’t read the signature, that was written by David Rice, archivist at Democracy Now.) Dave did not get a lot of responses to his email at the time, but his question was a good one.</a:t>
            </a:r>
            <a:endParaRPr/>
          </a:p>
          <a:p>
            <a:pPr indent="0" lvl="0" marL="0" rtl="0" algn="l">
              <a:spcBef>
                <a:spcPts val="0"/>
              </a:spcBef>
              <a:spcAft>
                <a:spcPts val="0"/>
              </a:spcAft>
              <a:buSzPts val="1100"/>
              <a:buNone/>
            </a:pPr>
            <a:r>
              <a:t/>
            </a:r>
            <a:endParaRPr/>
          </a:p>
        </p:txBody>
      </p:sp>
      <p:sp>
        <p:nvSpPr>
          <p:cNvPr id="95" name="Google Shape;9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75ac669385_0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BEN</a:t>
            </a:r>
            <a:endParaRPr/>
          </a:p>
        </p:txBody>
      </p:sp>
      <p:sp>
        <p:nvSpPr>
          <p:cNvPr id="244" name="Google Shape;244;g75ac669385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6baf226475_0_1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BEN</a:t>
            </a:r>
            <a:endParaRPr/>
          </a:p>
          <a:p>
            <a:pPr indent="0" lvl="0" marL="0" rtl="0" algn="l">
              <a:spcBef>
                <a:spcPts val="0"/>
              </a:spcBef>
              <a:spcAft>
                <a:spcPts val="0"/>
              </a:spcAft>
              <a:buNone/>
            </a:pPr>
            <a:r>
              <a:t/>
            </a:r>
            <a:endParaRPr/>
          </a:p>
        </p:txBody>
      </p:sp>
      <p:sp>
        <p:nvSpPr>
          <p:cNvPr id="256" name="Google Shape;256;g6baf226475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g6baf226475_0_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BEN</a:t>
            </a:r>
            <a:endParaRPr/>
          </a:p>
        </p:txBody>
      </p:sp>
      <p:sp>
        <p:nvSpPr>
          <p:cNvPr id="265" name="Google Shape;265;g6baf226475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g6baf226475_0_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BEN</a:t>
            </a:r>
            <a:endParaRPr/>
          </a:p>
        </p:txBody>
      </p:sp>
      <p:sp>
        <p:nvSpPr>
          <p:cNvPr id="274" name="Google Shape;274;g6baf226475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6baf226475_0_1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BEN</a:t>
            </a:r>
            <a:endParaRPr/>
          </a:p>
          <a:p>
            <a:pPr indent="0" lvl="0" marL="0" rtl="0" algn="l">
              <a:spcBef>
                <a:spcPts val="0"/>
              </a:spcBef>
              <a:spcAft>
                <a:spcPts val="0"/>
              </a:spcAft>
              <a:buNone/>
            </a:pPr>
            <a:r>
              <a:t/>
            </a:r>
            <a:endParaRPr/>
          </a:p>
        </p:txBody>
      </p:sp>
      <p:sp>
        <p:nvSpPr>
          <p:cNvPr id="285" name="Google Shape;285;g6baf226475_0_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6bd53c1a57_0_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g6bd53c1a57_0_1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a:t>ANNIE:</a:t>
            </a:r>
            <a:endParaRPr/>
          </a:p>
          <a:p>
            <a:pPr indent="0" lvl="0" marL="0" rtl="0" algn="l">
              <a:spcBef>
                <a:spcPts val="0"/>
              </a:spcBef>
              <a:spcAft>
                <a:spcPts val="0"/>
              </a:spcAft>
              <a:buSzPts val="1100"/>
              <a:buNone/>
            </a:pPr>
            <a:r>
              <a:rPr lang="en-US"/>
              <a:t>Captions, just to start with a definition, are transcription of dialogue and other audio cues displayed over the image of an audiovisual program. Captions are first and foremost a form of access for Deaf people and others with hearing impairments.</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US"/>
              <a:t>Captions were not a part of the NTSC signal when it was standardized, so they had to be retroactively engineered into broadcast television. These are the first American captions ever broadcast, by WGBH in 1972, on an episode of “The French Chef.” These first captions were “open”—that is, they were burned into the image. Closed captions, which we’ll be talking about, are not part of the image and can be turned on or off by the viewer.</a:t>
            </a:r>
            <a:endParaRPr/>
          </a:p>
          <a:p>
            <a:pPr indent="0" lvl="0" marL="0" rtl="0" algn="l">
              <a:spcBef>
                <a:spcPts val="0"/>
              </a:spcBef>
              <a:spcAft>
                <a:spcPts val="0"/>
              </a:spcAft>
              <a:buSzPts val="1100"/>
              <a:buNone/>
            </a:pPr>
            <a:r>
              <a:t/>
            </a:r>
            <a:endParaRPr/>
          </a:p>
        </p:txBody>
      </p:sp>
      <p:sp>
        <p:nvSpPr>
          <p:cNvPr id="101" name="Google Shape;101;g6bd53c1a57_0_1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g6bd53c1a57_0_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6bd53c1a57_0_1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ANNIE:</a:t>
            </a:r>
            <a:endParaRPr/>
          </a:p>
          <a:p>
            <a:pPr indent="0" lvl="0" marL="0" rtl="0" algn="l">
              <a:spcBef>
                <a:spcPts val="0"/>
              </a:spcBef>
              <a:spcAft>
                <a:spcPts val="0"/>
              </a:spcAft>
              <a:buNone/>
            </a:pPr>
            <a:r>
              <a:rPr lang="en-US"/>
              <a:t>Today, extracting captions from the analog signal and turning them into digital text has a wide range of applications. Accessibility is still primary; extracted captions can be turned into streaming captions for the Web. Extracted captions can also let us do full-text search of television programs or make cataloging easier. If we are able to extract captions, we can build upon decades of labor that often goes unnoticed because it is literally invisible by default.</a:t>
            </a:r>
            <a:endParaRPr/>
          </a:p>
          <a:p>
            <a:pPr indent="0" lvl="0" marL="0" rtl="0" algn="l">
              <a:spcBef>
                <a:spcPts val="0"/>
              </a:spcBef>
              <a:spcAft>
                <a:spcPts val="0"/>
              </a:spcAft>
              <a:buNone/>
            </a:pPr>
            <a:r>
              <a:t/>
            </a:r>
            <a:endParaRPr/>
          </a:p>
        </p:txBody>
      </p:sp>
      <p:sp>
        <p:nvSpPr>
          <p:cNvPr id="109" name="Google Shape;109;g6bd53c1a57_0_13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6bd53c1a57_0_2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6bd53c1a57_0_2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ANNIE:</a:t>
            </a:r>
            <a:endParaRPr/>
          </a:p>
          <a:p>
            <a:pPr indent="0" lvl="0" marL="0" rtl="0" algn="l">
              <a:spcBef>
                <a:spcPts val="0"/>
              </a:spcBef>
              <a:spcAft>
                <a:spcPts val="0"/>
              </a:spcAft>
              <a:buClr>
                <a:schemeClr val="dk1"/>
              </a:buClr>
              <a:buSzPts val="1100"/>
              <a:buFont typeface="Arial"/>
              <a:buNone/>
            </a:pPr>
            <a:r>
              <a:rPr lang="en-US"/>
              <a:t>So, where will you find these captions? First off, you’ll need to have broadcast material or home media from North America. The caption standard we’ll be looking at is called EIA or CEA 608, also known as Line 21, and is supported in both analog NTSC and digital ATSC broadcast standards. This presentation is going to be less relevant to collections with mostly European materials, and I realize we are in Europe so I do apologize for that.</a:t>
            </a:r>
            <a:endParaRPr/>
          </a:p>
          <a:p>
            <a:pPr indent="0" lvl="0" marL="0" rtl="0" algn="l">
              <a:spcBef>
                <a:spcPts val="0"/>
              </a:spcBef>
              <a:spcAft>
                <a:spcPts val="0"/>
              </a:spcAft>
              <a:buNone/>
            </a:pPr>
            <a:r>
              <a:t/>
            </a:r>
            <a:endParaRPr/>
          </a:p>
        </p:txBody>
      </p:sp>
      <p:sp>
        <p:nvSpPr>
          <p:cNvPr id="119" name="Google Shape;119;g6bd53c1a57_0_23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6bd53c1a57_0_2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6bd53c1a57_0_2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ANNIE:</a:t>
            </a:r>
            <a:endParaRPr/>
          </a:p>
          <a:p>
            <a:pPr indent="0" lvl="0" marL="0" rtl="0" algn="l">
              <a:spcBef>
                <a:spcPts val="0"/>
              </a:spcBef>
              <a:spcAft>
                <a:spcPts val="0"/>
              </a:spcAft>
              <a:buNone/>
            </a:pPr>
            <a:r>
              <a:rPr lang="en-US"/>
              <a:t>But if you do have American media in your collection, you’ll start finding closed captions in broadcasts beginning in 1980, with some big jumps in the amount of closed captioning content after legislation in the 1990s. The Television Decoder Circuitry Act of 1990 required new televisions 13 inches or larger to have the built-in ability to decode captions, and the Telecommunications Act of 1996 </a:t>
            </a:r>
            <a:r>
              <a:rPr b="1" lang="en-US"/>
              <a:t>mandated</a:t>
            </a:r>
            <a:r>
              <a:rPr lang="en-US"/>
              <a:t> closed captioning for almost all English and Spanish television programming. Now we’re meeting requirements for closed captions on streaming media as well.</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p:txBody>
      </p:sp>
      <p:sp>
        <p:nvSpPr>
          <p:cNvPr id="126" name="Google Shape;126;g6bd53c1a57_0_2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6bd53c1a57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6bd53c1a57_0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ANNIE:</a:t>
            </a:r>
            <a:endParaRPr/>
          </a:p>
          <a:p>
            <a:pPr indent="0" lvl="0" marL="0" rtl="0" algn="l">
              <a:spcBef>
                <a:spcPts val="0"/>
              </a:spcBef>
              <a:spcAft>
                <a:spcPts val="0"/>
              </a:spcAft>
              <a:buNone/>
            </a:pPr>
            <a:r>
              <a:rPr lang="en-US"/>
              <a:t>Just as an aside, </a:t>
            </a:r>
            <a:r>
              <a:rPr lang="en-US"/>
              <a:t>caption adoption did not happen on its own</a:t>
            </a:r>
            <a:r>
              <a:rPr lang="en-US"/>
              <a:t>. Initially, captions could not be displayed on a typical television without a separate caption decoder. Here in the 1980 Sears catalog, a decoder retails for $249.96, or about 769 dollars today. This cost barrier meant that ten years after closed captions were first broadcast, it was estimated that only about 2% of Deaf and hearing-impaired people in the US could access these captions. This low rate of accessibility was conveniently perceived as low demand by networks, who then justified less captioning until it was mandated by legislation.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3" name="Google Shape;133;g6bd53c1a57_0_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ANNIE:</a:t>
            </a:r>
            <a:endParaRPr/>
          </a:p>
          <a:p>
            <a:pPr indent="0" lvl="0" marL="0" rtl="0" algn="l">
              <a:spcBef>
                <a:spcPts val="0"/>
              </a:spcBef>
              <a:spcAft>
                <a:spcPts val="0"/>
              </a:spcAft>
              <a:buClr>
                <a:schemeClr val="dk1"/>
              </a:buClr>
              <a:buSzPts val="1100"/>
              <a:buFont typeface="Arial"/>
              <a:buNone/>
            </a:pPr>
            <a:r>
              <a:rPr lang="en-US"/>
              <a:t>So figuring out how to extract c</a:t>
            </a:r>
            <a:r>
              <a:rPr lang="en-US"/>
              <a:t>losed captions is not just saving us time and duplicated effort. It’s also honoring the sustained advocacy that gave us captions. People fought for closed captioning at basically every step, from foundational questions like figuring out a way to add captions to an already-standardized NTSC signal, to passing sweeping federal legislation</a:t>
            </a:r>
            <a:r>
              <a:rPr lang="en-US"/>
              <a:t>. So the difficult work of implementing captions has already been done</a:t>
            </a:r>
            <a:r>
              <a:rPr lang="en-US"/>
              <a:t>. We just have to figure out how to extract it.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So how do we do that?</a:t>
            </a:r>
            <a:r>
              <a:rPr lang="en-US"/>
              <a:t> Where are the closed captions?</a:t>
            </a:r>
            <a:endParaRPr/>
          </a:p>
          <a:p>
            <a:pPr indent="0" lvl="0" marL="0" rtl="0" algn="l">
              <a:spcBef>
                <a:spcPts val="0"/>
              </a:spcBef>
              <a:spcAft>
                <a:spcPts val="0"/>
              </a:spcAft>
              <a:buClr>
                <a:schemeClr val="dk1"/>
              </a:buClr>
              <a:buSzPts val="1100"/>
              <a:buFont typeface="Arial"/>
              <a:buNone/>
            </a:pPr>
            <a:r>
              <a:t/>
            </a:r>
            <a:endParaRPr/>
          </a:p>
        </p:txBody>
      </p:sp>
      <p:sp>
        <p:nvSpPr>
          <p:cNvPr id="141" name="Google Shape;14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ANNIE:</a:t>
            </a:r>
            <a:endParaRPr/>
          </a:p>
          <a:p>
            <a:pPr indent="0" lvl="0" marL="0" rtl="0" algn="l">
              <a:spcBef>
                <a:spcPts val="0"/>
              </a:spcBef>
              <a:spcAft>
                <a:spcPts val="0"/>
              </a:spcAft>
              <a:buSzPts val="1100"/>
              <a:buNone/>
            </a:pPr>
            <a:r>
              <a:rPr lang="en-US"/>
              <a:t>Caption data is transmitted as part of the NTSC vertical blanking interval; that is, they are contained within the lines of video that you usually don’t see on a television. The vertical blanking interval was already used to transmit other metadata, such as timecode, but engineers were able to find space on line 21 of each field, right before the start of the visible image. Each frame of video has two fields, which means two separate sets of captions are transmitted; for example, in the US, field 1 is usually used for English captions and field 2 for Spanish.</a:t>
            </a:r>
            <a:endParaRPr/>
          </a:p>
        </p:txBody>
      </p:sp>
      <p:sp>
        <p:nvSpPr>
          <p:cNvPr id="149" name="Google Shape;149;p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Roboto Mono"/>
              <a:buNone/>
              <a:defRPr sz="6000">
                <a:latin typeface="Roboto Mono"/>
                <a:ea typeface="Roboto Mono"/>
                <a:cs typeface="Roboto Mono"/>
                <a:sym typeface="Roboto Mono"/>
              </a:defRPr>
            </a:lvl1pPr>
            <a:lvl2pPr lvl="1">
              <a:spcBef>
                <a:spcPts val="0"/>
              </a:spcBef>
              <a:spcAft>
                <a:spcPts val="0"/>
              </a:spcAft>
              <a:buSzPts val="1400"/>
              <a:buFont typeface="Roboto Mono"/>
              <a:buNone/>
              <a:defRPr>
                <a:latin typeface="Roboto Mono"/>
                <a:ea typeface="Roboto Mono"/>
                <a:cs typeface="Roboto Mono"/>
                <a:sym typeface="Roboto Mono"/>
              </a:defRPr>
            </a:lvl2pPr>
            <a:lvl3pPr lvl="2">
              <a:spcBef>
                <a:spcPts val="0"/>
              </a:spcBef>
              <a:spcAft>
                <a:spcPts val="0"/>
              </a:spcAft>
              <a:buSzPts val="1400"/>
              <a:buFont typeface="Roboto Mono"/>
              <a:buNone/>
              <a:defRPr>
                <a:latin typeface="Roboto Mono"/>
                <a:ea typeface="Roboto Mono"/>
                <a:cs typeface="Roboto Mono"/>
                <a:sym typeface="Roboto Mono"/>
              </a:defRPr>
            </a:lvl3pPr>
            <a:lvl4pPr lvl="3">
              <a:spcBef>
                <a:spcPts val="0"/>
              </a:spcBef>
              <a:spcAft>
                <a:spcPts val="0"/>
              </a:spcAft>
              <a:buSzPts val="1400"/>
              <a:buFont typeface="Roboto Mono"/>
              <a:buNone/>
              <a:defRPr>
                <a:latin typeface="Roboto Mono"/>
                <a:ea typeface="Roboto Mono"/>
                <a:cs typeface="Roboto Mono"/>
                <a:sym typeface="Roboto Mono"/>
              </a:defRPr>
            </a:lvl4pPr>
            <a:lvl5pPr lvl="4">
              <a:spcBef>
                <a:spcPts val="0"/>
              </a:spcBef>
              <a:spcAft>
                <a:spcPts val="0"/>
              </a:spcAft>
              <a:buSzPts val="1400"/>
              <a:buFont typeface="Roboto Mono"/>
              <a:buNone/>
              <a:defRPr>
                <a:latin typeface="Roboto Mono"/>
                <a:ea typeface="Roboto Mono"/>
                <a:cs typeface="Roboto Mono"/>
                <a:sym typeface="Roboto Mono"/>
              </a:defRPr>
            </a:lvl5pPr>
            <a:lvl6pPr lvl="5">
              <a:spcBef>
                <a:spcPts val="0"/>
              </a:spcBef>
              <a:spcAft>
                <a:spcPts val="0"/>
              </a:spcAft>
              <a:buSzPts val="1400"/>
              <a:buFont typeface="Roboto Mono"/>
              <a:buNone/>
              <a:defRPr>
                <a:latin typeface="Roboto Mono"/>
                <a:ea typeface="Roboto Mono"/>
                <a:cs typeface="Roboto Mono"/>
                <a:sym typeface="Roboto Mono"/>
              </a:defRPr>
            </a:lvl6pPr>
            <a:lvl7pPr lvl="6">
              <a:spcBef>
                <a:spcPts val="0"/>
              </a:spcBef>
              <a:spcAft>
                <a:spcPts val="0"/>
              </a:spcAft>
              <a:buSzPts val="1400"/>
              <a:buFont typeface="Roboto Mono"/>
              <a:buNone/>
              <a:defRPr>
                <a:latin typeface="Roboto Mono"/>
                <a:ea typeface="Roboto Mono"/>
                <a:cs typeface="Roboto Mono"/>
                <a:sym typeface="Roboto Mono"/>
              </a:defRPr>
            </a:lvl7pPr>
            <a:lvl8pPr lvl="7">
              <a:spcBef>
                <a:spcPts val="0"/>
              </a:spcBef>
              <a:spcAft>
                <a:spcPts val="0"/>
              </a:spcAft>
              <a:buSzPts val="1400"/>
              <a:buFont typeface="Roboto Mono"/>
              <a:buNone/>
              <a:defRPr>
                <a:latin typeface="Roboto Mono"/>
                <a:ea typeface="Roboto Mono"/>
                <a:cs typeface="Roboto Mono"/>
                <a:sym typeface="Roboto Mono"/>
              </a:defRPr>
            </a:lvl8pPr>
            <a:lvl9pPr lvl="8">
              <a:spcBef>
                <a:spcPts val="0"/>
              </a:spcBef>
              <a:spcAft>
                <a:spcPts val="0"/>
              </a:spcAft>
              <a:buSzPts val="1400"/>
              <a:buFont typeface="Roboto Mono"/>
              <a:buNone/>
              <a:defRPr>
                <a:latin typeface="Roboto Mono"/>
                <a:ea typeface="Roboto Mono"/>
                <a:cs typeface="Roboto Mono"/>
                <a:sym typeface="Roboto Mono"/>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Font typeface="Roboto Mono"/>
              <a:buNone/>
              <a:defRPr sz="2400">
                <a:latin typeface="Roboto Mono"/>
                <a:ea typeface="Roboto Mono"/>
                <a:cs typeface="Roboto Mono"/>
                <a:sym typeface="Roboto Mono"/>
              </a:defRPr>
            </a:lvl1pPr>
            <a:lvl2pPr lvl="1" algn="ctr">
              <a:lnSpc>
                <a:spcPct val="90000"/>
              </a:lnSpc>
              <a:spcBef>
                <a:spcPts val="500"/>
              </a:spcBef>
              <a:spcAft>
                <a:spcPts val="0"/>
              </a:spcAft>
              <a:buClr>
                <a:schemeClr val="dk1"/>
              </a:buClr>
              <a:buSzPts val="2000"/>
              <a:buFont typeface="Roboto Mono"/>
              <a:buNone/>
              <a:defRPr sz="2000">
                <a:latin typeface="Roboto Mono"/>
                <a:ea typeface="Roboto Mono"/>
                <a:cs typeface="Roboto Mono"/>
                <a:sym typeface="Roboto Mono"/>
              </a:defRPr>
            </a:lvl2pPr>
            <a:lvl3pPr lvl="2" algn="ctr">
              <a:lnSpc>
                <a:spcPct val="90000"/>
              </a:lnSpc>
              <a:spcBef>
                <a:spcPts val="500"/>
              </a:spcBef>
              <a:spcAft>
                <a:spcPts val="0"/>
              </a:spcAft>
              <a:buClr>
                <a:schemeClr val="dk1"/>
              </a:buClr>
              <a:buSzPts val="1800"/>
              <a:buFont typeface="Roboto Mono"/>
              <a:buNone/>
              <a:defRPr sz="1800">
                <a:latin typeface="Roboto Mono"/>
                <a:ea typeface="Roboto Mono"/>
                <a:cs typeface="Roboto Mono"/>
                <a:sym typeface="Roboto Mono"/>
              </a:defRPr>
            </a:lvl3pPr>
            <a:lvl4pPr lvl="3" algn="ctr">
              <a:lnSpc>
                <a:spcPct val="90000"/>
              </a:lnSpc>
              <a:spcBef>
                <a:spcPts val="500"/>
              </a:spcBef>
              <a:spcAft>
                <a:spcPts val="0"/>
              </a:spcAft>
              <a:buClr>
                <a:schemeClr val="dk1"/>
              </a:buClr>
              <a:buSzPts val="1600"/>
              <a:buFont typeface="Roboto Mono"/>
              <a:buNone/>
              <a:defRPr sz="1600">
                <a:latin typeface="Roboto Mono"/>
                <a:ea typeface="Roboto Mono"/>
                <a:cs typeface="Roboto Mono"/>
                <a:sym typeface="Roboto Mono"/>
              </a:defRPr>
            </a:lvl4pPr>
            <a:lvl5pPr lvl="4" algn="ctr">
              <a:lnSpc>
                <a:spcPct val="90000"/>
              </a:lnSpc>
              <a:spcBef>
                <a:spcPts val="500"/>
              </a:spcBef>
              <a:spcAft>
                <a:spcPts val="0"/>
              </a:spcAft>
              <a:buClr>
                <a:schemeClr val="dk1"/>
              </a:buClr>
              <a:buSzPts val="1600"/>
              <a:buFont typeface="Roboto Mono"/>
              <a:buNone/>
              <a:defRPr sz="1600">
                <a:latin typeface="Roboto Mono"/>
                <a:ea typeface="Roboto Mono"/>
                <a:cs typeface="Roboto Mono"/>
                <a:sym typeface="Roboto Mono"/>
              </a:defRPr>
            </a:lvl5pPr>
            <a:lvl6pPr lvl="5" algn="ctr">
              <a:lnSpc>
                <a:spcPct val="90000"/>
              </a:lnSpc>
              <a:spcBef>
                <a:spcPts val="500"/>
              </a:spcBef>
              <a:spcAft>
                <a:spcPts val="0"/>
              </a:spcAft>
              <a:buClr>
                <a:schemeClr val="dk1"/>
              </a:buClr>
              <a:buSzPts val="1600"/>
              <a:buFont typeface="Roboto Mono"/>
              <a:buNone/>
              <a:defRPr sz="1600">
                <a:latin typeface="Roboto Mono"/>
                <a:ea typeface="Roboto Mono"/>
                <a:cs typeface="Roboto Mono"/>
                <a:sym typeface="Roboto Mono"/>
              </a:defRPr>
            </a:lvl6pPr>
            <a:lvl7pPr lvl="6" algn="ctr">
              <a:lnSpc>
                <a:spcPct val="90000"/>
              </a:lnSpc>
              <a:spcBef>
                <a:spcPts val="500"/>
              </a:spcBef>
              <a:spcAft>
                <a:spcPts val="0"/>
              </a:spcAft>
              <a:buClr>
                <a:schemeClr val="dk1"/>
              </a:buClr>
              <a:buSzPts val="1600"/>
              <a:buFont typeface="Roboto Mono"/>
              <a:buNone/>
              <a:defRPr sz="1600">
                <a:latin typeface="Roboto Mono"/>
                <a:ea typeface="Roboto Mono"/>
                <a:cs typeface="Roboto Mono"/>
                <a:sym typeface="Roboto Mono"/>
              </a:defRPr>
            </a:lvl7pPr>
            <a:lvl8pPr lvl="7" algn="ctr">
              <a:lnSpc>
                <a:spcPct val="90000"/>
              </a:lnSpc>
              <a:spcBef>
                <a:spcPts val="500"/>
              </a:spcBef>
              <a:spcAft>
                <a:spcPts val="0"/>
              </a:spcAft>
              <a:buClr>
                <a:schemeClr val="dk1"/>
              </a:buClr>
              <a:buSzPts val="1600"/>
              <a:buFont typeface="Roboto Mono"/>
              <a:buNone/>
              <a:defRPr sz="1600">
                <a:latin typeface="Roboto Mono"/>
                <a:ea typeface="Roboto Mono"/>
                <a:cs typeface="Roboto Mono"/>
                <a:sym typeface="Roboto Mono"/>
              </a:defRPr>
            </a:lvl8pPr>
            <a:lvl9pPr lvl="8" algn="ctr">
              <a:lnSpc>
                <a:spcPct val="90000"/>
              </a:lnSpc>
              <a:spcBef>
                <a:spcPts val="500"/>
              </a:spcBef>
              <a:spcAft>
                <a:spcPts val="0"/>
              </a:spcAft>
              <a:buClr>
                <a:schemeClr val="dk1"/>
              </a:buClr>
              <a:buSzPts val="1600"/>
              <a:buFont typeface="Roboto Mono"/>
              <a:buNone/>
              <a:defRPr sz="1600">
                <a:latin typeface="Roboto Mono"/>
                <a:ea typeface="Roboto Mono"/>
                <a:cs typeface="Roboto Mono"/>
                <a:sym typeface="Roboto Mono"/>
              </a:defRPr>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Font typeface="Roboto Mono"/>
              <a:buNone/>
              <a:defRPr>
                <a:latin typeface="Roboto Mono"/>
                <a:ea typeface="Roboto Mono"/>
                <a:cs typeface="Roboto Mono"/>
                <a:sym typeface="Roboto Mono"/>
              </a:defRPr>
            </a:lvl1pPr>
            <a:lvl2pPr lvl="1">
              <a:spcBef>
                <a:spcPts val="0"/>
              </a:spcBef>
              <a:spcAft>
                <a:spcPts val="0"/>
              </a:spcAft>
              <a:buSzPts val="1400"/>
              <a:buFont typeface="Roboto Mono"/>
              <a:buNone/>
              <a:defRPr>
                <a:latin typeface="Roboto Mono"/>
                <a:ea typeface="Roboto Mono"/>
                <a:cs typeface="Roboto Mono"/>
                <a:sym typeface="Roboto Mono"/>
              </a:defRPr>
            </a:lvl2pPr>
            <a:lvl3pPr lvl="2">
              <a:spcBef>
                <a:spcPts val="0"/>
              </a:spcBef>
              <a:spcAft>
                <a:spcPts val="0"/>
              </a:spcAft>
              <a:buSzPts val="1400"/>
              <a:buFont typeface="Roboto Mono"/>
              <a:buNone/>
              <a:defRPr>
                <a:latin typeface="Roboto Mono"/>
                <a:ea typeface="Roboto Mono"/>
                <a:cs typeface="Roboto Mono"/>
                <a:sym typeface="Roboto Mono"/>
              </a:defRPr>
            </a:lvl3pPr>
            <a:lvl4pPr lvl="3">
              <a:spcBef>
                <a:spcPts val="0"/>
              </a:spcBef>
              <a:spcAft>
                <a:spcPts val="0"/>
              </a:spcAft>
              <a:buSzPts val="1400"/>
              <a:buFont typeface="Roboto Mono"/>
              <a:buNone/>
              <a:defRPr>
                <a:latin typeface="Roboto Mono"/>
                <a:ea typeface="Roboto Mono"/>
                <a:cs typeface="Roboto Mono"/>
                <a:sym typeface="Roboto Mono"/>
              </a:defRPr>
            </a:lvl4pPr>
            <a:lvl5pPr lvl="4">
              <a:spcBef>
                <a:spcPts val="0"/>
              </a:spcBef>
              <a:spcAft>
                <a:spcPts val="0"/>
              </a:spcAft>
              <a:buSzPts val="1400"/>
              <a:buFont typeface="Roboto Mono"/>
              <a:buNone/>
              <a:defRPr>
                <a:latin typeface="Roboto Mono"/>
                <a:ea typeface="Roboto Mono"/>
                <a:cs typeface="Roboto Mono"/>
                <a:sym typeface="Roboto Mono"/>
              </a:defRPr>
            </a:lvl5pPr>
            <a:lvl6pPr lvl="5">
              <a:spcBef>
                <a:spcPts val="0"/>
              </a:spcBef>
              <a:spcAft>
                <a:spcPts val="0"/>
              </a:spcAft>
              <a:buSzPts val="1400"/>
              <a:buFont typeface="Roboto Mono"/>
              <a:buNone/>
              <a:defRPr>
                <a:latin typeface="Roboto Mono"/>
                <a:ea typeface="Roboto Mono"/>
                <a:cs typeface="Roboto Mono"/>
                <a:sym typeface="Roboto Mono"/>
              </a:defRPr>
            </a:lvl6pPr>
            <a:lvl7pPr lvl="6">
              <a:spcBef>
                <a:spcPts val="0"/>
              </a:spcBef>
              <a:spcAft>
                <a:spcPts val="0"/>
              </a:spcAft>
              <a:buSzPts val="1400"/>
              <a:buFont typeface="Roboto Mono"/>
              <a:buNone/>
              <a:defRPr>
                <a:latin typeface="Roboto Mono"/>
                <a:ea typeface="Roboto Mono"/>
                <a:cs typeface="Roboto Mono"/>
                <a:sym typeface="Roboto Mono"/>
              </a:defRPr>
            </a:lvl7pPr>
            <a:lvl8pPr lvl="7">
              <a:spcBef>
                <a:spcPts val="0"/>
              </a:spcBef>
              <a:spcAft>
                <a:spcPts val="0"/>
              </a:spcAft>
              <a:buSzPts val="1400"/>
              <a:buFont typeface="Roboto Mono"/>
              <a:buNone/>
              <a:defRPr>
                <a:latin typeface="Roboto Mono"/>
                <a:ea typeface="Roboto Mono"/>
                <a:cs typeface="Roboto Mono"/>
                <a:sym typeface="Roboto Mono"/>
              </a:defRPr>
            </a:lvl8pPr>
            <a:lvl9pPr lvl="8">
              <a:spcBef>
                <a:spcPts val="0"/>
              </a:spcBef>
              <a:spcAft>
                <a:spcPts val="0"/>
              </a:spcAft>
              <a:buSzPts val="1400"/>
              <a:buFont typeface="Roboto Mono"/>
              <a:buNone/>
              <a:defRPr>
                <a:latin typeface="Roboto Mono"/>
                <a:ea typeface="Roboto Mono"/>
                <a:cs typeface="Roboto Mono"/>
                <a:sym typeface="Roboto Mono"/>
              </a:defRPr>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Font typeface="Roboto Mono"/>
              <a:buChar char="•"/>
              <a:defRPr>
                <a:latin typeface="Roboto Mono"/>
                <a:ea typeface="Roboto Mono"/>
                <a:cs typeface="Roboto Mono"/>
                <a:sym typeface="Roboto Mono"/>
              </a:defRPr>
            </a:lvl1pPr>
            <a:lvl2pPr indent="-342900" lvl="1" marL="914400" algn="l">
              <a:lnSpc>
                <a:spcPct val="90000"/>
              </a:lnSpc>
              <a:spcBef>
                <a:spcPts val="500"/>
              </a:spcBef>
              <a:spcAft>
                <a:spcPts val="0"/>
              </a:spcAft>
              <a:buClr>
                <a:schemeClr val="dk1"/>
              </a:buClr>
              <a:buSzPts val="1800"/>
              <a:buFont typeface="Roboto Mono"/>
              <a:buChar char="•"/>
              <a:defRPr>
                <a:latin typeface="Roboto Mono"/>
                <a:ea typeface="Roboto Mono"/>
                <a:cs typeface="Roboto Mono"/>
                <a:sym typeface="Roboto Mono"/>
              </a:defRPr>
            </a:lvl2pPr>
            <a:lvl3pPr indent="-342900" lvl="2" marL="1371600" algn="l">
              <a:lnSpc>
                <a:spcPct val="90000"/>
              </a:lnSpc>
              <a:spcBef>
                <a:spcPts val="500"/>
              </a:spcBef>
              <a:spcAft>
                <a:spcPts val="0"/>
              </a:spcAft>
              <a:buClr>
                <a:schemeClr val="dk1"/>
              </a:buClr>
              <a:buSzPts val="1800"/>
              <a:buFont typeface="Roboto Mono"/>
              <a:buChar char="•"/>
              <a:defRPr>
                <a:latin typeface="Roboto Mono"/>
                <a:ea typeface="Roboto Mono"/>
                <a:cs typeface="Roboto Mono"/>
                <a:sym typeface="Roboto Mono"/>
              </a:defRPr>
            </a:lvl3pPr>
            <a:lvl4pPr indent="-342900" lvl="3" marL="1828800" algn="l">
              <a:lnSpc>
                <a:spcPct val="90000"/>
              </a:lnSpc>
              <a:spcBef>
                <a:spcPts val="500"/>
              </a:spcBef>
              <a:spcAft>
                <a:spcPts val="0"/>
              </a:spcAft>
              <a:buClr>
                <a:schemeClr val="dk1"/>
              </a:buClr>
              <a:buSzPts val="1800"/>
              <a:buFont typeface="Roboto Mono"/>
              <a:buChar char="•"/>
              <a:defRPr>
                <a:latin typeface="Roboto Mono"/>
                <a:ea typeface="Roboto Mono"/>
                <a:cs typeface="Roboto Mono"/>
                <a:sym typeface="Roboto Mono"/>
              </a:defRPr>
            </a:lvl4pPr>
            <a:lvl5pPr indent="-342900" lvl="4" marL="2286000" algn="l">
              <a:lnSpc>
                <a:spcPct val="90000"/>
              </a:lnSpc>
              <a:spcBef>
                <a:spcPts val="500"/>
              </a:spcBef>
              <a:spcAft>
                <a:spcPts val="0"/>
              </a:spcAft>
              <a:buClr>
                <a:schemeClr val="dk1"/>
              </a:buClr>
              <a:buSzPts val="1800"/>
              <a:buFont typeface="Roboto Mono"/>
              <a:buChar char="•"/>
              <a:defRPr>
                <a:latin typeface="Roboto Mono"/>
                <a:ea typeface="Roboto Mono"/>
                <a:cs typeface="Roboto Mono"/>
                <a:sym typeface="Roboto Mono"/>
              </a:defRPr>
            </a:lvl5pPr>
            <a:lvl6pPr indent="-342900" lvl="5" marL="2743200" algn="l">
              <a:lnSpc>
                <a:spcPct val="90000"/>
              </a:lnSpc>
              <a:spcBef>
                <a:spcPts val="500"/>
              </a:spcBef>
              <a:spcAft>
                <a:spcPts val="0"/>
              </a:spcAft>
              <a:buClr>
                <a:schemeClr val="dk1"/>
              </a:buClr>
              <a:buSzPts val="1800"/>
              <a:buFont typeface="Roboto Mono"/>
              <a:buChar char="•"/>
              <a:defRPr>
                <a:latin typeface="Roboto Mono"/>
                <a:ea typeface="Roboto Mono"/>
                <a:cs typeface="Roboto Mono"/>
                <a:sym typeface="Roboto Mono"/>
              </a:defRPr>
            </a:lvl6pPr>
            <a:lvl7pPr indent="-342900" lvl="6" marL="3200400" algn="l">
              <a:lnSpc>
                <a:spcPct val="90000"/>
              </a:lnSpc>
              <a:spcBef>
                <a:spcPts val="500"/>
              </a:spcBef>
              <a:spcAft>
                <a:spcPts val="0"/>
              </a:spcAft>
              <a:buClr>
                <a:schemeClr val="dk1"/>
              </a:buClr>
              <a:buSzPts val="1800"/>
              <a:buFont typeface="Roboto Mono"/>
              <a:buChar char="•"/>
              <a:defRPr>
                <a:latin typeface="Roboto Mono"/>
                <a:ea typeface="Roboto Mono"/>
                <a:cs typeface="Roboto Mono"/>
                <a:sym typeface="Roboto Mono"/>
              </a:defRPr>
            </a:lvl7pPr>
            <a:lvl8pPr indent="-342900" lvl="7" marL="3657600" algn="l">
              <a:lnSpc>
                <a:spcPct val="90000"/>
              </a:lnSpc>
              <a:spcBef>
                <a:spcPts val="500"/>
              </a:spcBef>
              <a:spcAft>
                <a:spcPts val="0"/>
              </a:spcAft>
              <a:buClr>
                <a:schemeClr val="dk1"/>
              </a:buClr>
              <a:buSzPts val="1800"/>
              <a:buFont typeface="Roboto Mono"/>
              <a:buChar char="•"/>
              <a:defRPr>
                <a:latin typeface="Roboto Mono"/>
                <a:ea typeface="Roboto Mono"/>
                <a:cs typeface="Roboto Mono"/>
                <a:sym typeface="Roboto Mono"/>
              </a:defRPr>
            </a:lvl8pPr>
            <a:lvl9pPr indent="-342900" lvl="8" marL="4114800" algn="l">
              <a:lnSpc>
                <a:spcPct val="90000"/>
              </a:lnSpc>
              <a:spcBef>
                <a:spcPts val="500"/>
              </a:spcBef>
              <a:spcAft>
                <a:spcPts val="0"/>
              </a:spcAft>
              <a:buClr>
                <a:schemeClr val="dk1"/>
              </a:buClr>
              <a:buSzPts val="1800"/>
              <a:buFont typeface="Roboto Mono"/>
              <a:buChar char="•"/>
              <a:defRPr>
                <a:latin typeface="Roboto Mono"/>
                <a:ea typeface="Roboto Mono"/>
                <a:cs typeface="Roboto Mono"/>
                <a:sym typeface="Roboto Mono"/>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hyperlink" Target="https://patchwork.ffmpeg.org/patch/2235/"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gif"/><Relationship Id="rId4" Type="http://schemas.openxmlformats.org/officeDocument/2006/relationships/image" Target="../media/image5.gif"/><Relationship Id="rId5"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3.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image" Target="../media/image17.jpg"/><Relationship Id="rId5"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39.png"/><Relationship Id="rId5" Type="http://schemas.openxmlformats.org/officeDocument/2006/relationships/image" Target="../media/image19.jpg"/><Relationship Id="rId6"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1.png"/><Relationship Id="rId4" Type="http://schemas.openxmlformats.org/officeDocument/2006/relationships/image" Target="../media/image29.png"/><Relationship Id="rId5"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5.jpg"/><Relationship Id="rId4" Type="http://schemas.openxmlformats.org/officeDocument/2006/relationships/image" Target="../media/image24.jpg"/><Relationship Id="rId5" Type="http://schemas.openxmlformats.org/officeDocument/2006/relationships/image" Target="../media/image40.png"/><Relationship Id="rId6" Type="http://schemas.openxmlformats.org/officeDocument/2006/relationships/image" Target="../media/image34.png"/><Relationship Id="rId7" Type="http://schemas.openxmlformats.org/officeDocument/2006/relationships/image" Target="../media/image33.png"/><Relationship Id="rId8"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hyperlink" Target="https://www.wgbh.org/foundation/julia-chil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2.png"/><Relationship Id="rId4" Type="http://schemas.openxmlformats.org/officeDocument/2006/relationships/hyperlink" Target="http://www.thecatalogblog.com/2017/07/20/sears-1980-20-hours-a-week-of-captioned-program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7.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hyperlink" Target="https://www.smpte.org/sites/default/files/section-files/2014_July_Closed_Captioning.pptx"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Google Shape;88;p1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6000"/>
              <a:buFont typeface="Lemon"/>
              <a:buNone/>
            </a:pPr>
            <a:r>
              <a:rPr lang="en-US">
                <a:solidFill>
                  <a:schemeClr val="lt1"/>
                </a:solidFill>
                <a:highlight>
                  <a:srgbClr val="000000"/>
                </a:highlight>
              </a:rPr>
              <a:t>OPENING </a:t>
            </a:r>
            <a:endParaRPr>
              <a:solidFill>
                <a:schemeClr val="lt1"/>
              </a:solidFill>
              <a:highlight>
                <a:srgbClr val="000000"/>
              </a:highlight>
            </a:endParaRPr>
          </a:p>
          <a:p>
            <a:pPr indent="0" lvl="0" marL="0" rtl="0" algn="ctr">
              <a:lnSpc>
                <a:spcPct val="90000"/>
              </a:lnSpc>
              <a:spcBef>
                <a:spcPts val="0"/>
              </a:spcBef>
              <a:spcAft>
                <a:spcPts val="0"/>
              </a:spcAft>
              <a:buClr>
                <a:schemeClr val="lt1"/>
              </a:buClr>
              <a:buSzPts val="6000"/>
              <a:buFont typeface="Lemon"/>
              <a:buNone/>
            </a:pPr>
            <a:r>
              <a:rPr lang="en-US">
                <a:solidFill>
                  <a:schemeClr val="lt1"/>
                </a:solidFill>
                <a:highlight>
                  <a:srgbClr val="000000"/>
                </a:highlight>
              </a:rPr>
              <a:t>CLOSED CAPTIONS</a:t>
            </a:r>
            <a:endParaRPr/>
          </a:p>
        </p:txBody>
      </p:sp>
      <p:sp>
        <p:nvSpPr>
          <p:cNvPr id="89" name="Google Shape;89;p1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400"/>
              <a:buNone/>
            </a:pPr>
            <a:r>
              <a:rPr lang="en-US">
                <a:solidFill>
                  <a:schemeClr val="lt1"/>
                </a:solidFill>
                <a:highlight>
                  <a:srgbClr val="000000"/>
                </a:highlight>
              </a:rPr>
              <a:t>BEN TURKUS AND </a:t>
            </a:r>
            <a:r>
              <a:rPr lang="en-US">
                <a:solidFill>
                  <a:schemeClr val="lt1"/>
                </a:solidFill>
                <a:highlight>
                  <a:srgbClr val="000000"/>
                </a:highlight>
              </a:rPr>
              <a:t>ANNIE SCHWEIKERT</a:t>
            </a:r>
            <a:endParaRPr>
              <a:solidFill>
                <a:schemeClr val="lt1"/>
              </a:solidFill>
              <a:highlight>
                <a:srgbClr val="000000"/>
              </a:highlight>
            </a:endParaRPr>
          </a:p>
          <a:p>
            <a:pPr indent="0" lvl="0" marL="0" rtl="0" algn="ctr">
              <a:lnSpc>
                <a:spcPct val="90000"/>
              </a:lnSpc>
              <a:spcBef>
                <a:spcPts val="0"/>
              </a:spcBef>
              <a:spcAft>
                <a:spcPts val="0"/>
              </a:spcAft>
              <a:buClr>
                <a:schemeClr val="lt1"/>
              </a:buClr>
              <a:buSzPts val="2400"/>
              <a:buNone/>
            </a:pPr>
            <a:r>
              <a:rPr lang="en-US">
                <a:solidFill>
                  <a:schemeClr val="lt1"/>
                </a:solidFill>
                <a:highlight>
                  <a:srgbClr val="000000"/>
                </a:highlight>
              </a:rPr>
              <a:t>@bturkus @aeschweik</a:t>
            </a:r>
            <a:endParaRPr>
              <a:solidFill>
                <a:schemeClr val="lt1"/>
              </a:solidFill>
              <a:highlight>
                <a:srgbClr val="000000"/>
              </a:highlight>
            </a:endParaRPr>
          </a:p>
          <a:p>
            <a:pPr indent="0" lvl="0" marL="0" rtl="0" algn="ctr">
              <a:lnSpc>
                <a:spcPct val="90000"/>
              </a:lnSpc>
              <a:spcBef>
                <a:spcPts val="1000"/>
              </a:spcBef>
              <a:spcAft>
                <a:spcPts val="0"/>
              </a:spcAft>
              <a:buClr>
                <a:schemeClr val="lt1"/>
              </a:buClr>
              <a:buSzPts val="2400"/>
              <a:buNone/>
            </a:pPr>
            <a:r>
              <a:rPr lang="en-US">
                <a:solidFill>
                  <a:schemeClr val="lt1"/>
                </a:solidFill>
                <a:highlight>
                  <a:srgbClr val="000000"/>
                </a:highlight>
              </a:rPr>
              <a:t>6 DECEMBER 2019</a:t>
            </a:r>
            <a:endParaRPr/>
          </a:p>
          <a:p>
            <a:pPr indent="0" lvl="0" marL="0" rtl="0" algn="ctr">
              <a:lnSpc>
                <a:spcPct val="90000"/>
              </a:lnSpc>
              <a:spcBef>
                <a:spcPts val="1000"/>
              </a:spcBef>
              <a:spcAft>
                <a:spcPts val="0"/>
              </a:spcAft>
              <a:buClr>
                <a:schemeClr val="lt1"/>
              </a:buClr>
              <a:buSzPts val="2400"/>
              <a:buNone/>
            </a:pPr>
            <a:r>
              <a:rPr lang="en-US">
                <a:solidFill>
                  <a:schemeClr val="lt1"/>
                </a:solidFill>
                <a:highlight>
                  <a:srgbClr val="000000"/>
                </a:highlight>
              </a:rPr>
              <a:t>NO TIME TO WAIT 4</a:t>
            </a:r>
            <a:endParaRPr/>
          </a:p>
        </p:txBody>
      </p:sp>
      <p:pic>
        <p:nvPicPr>
          <p:cNvPr id="90" name="Google Shape;90;p13"/>
          <p:cNvPicPr preferRelativeResize="0"/>
          <p:nvPr/>
        </p:nvPicPr>
        <p:blipFill>
          <a:blip r:embed="rId3">
            <a:alphaModFix/>
          </a:blip>
          <a:stretch>
            <a:fillRect/>
          </a:stretch>
        </p:blipFill>
        <p:spPr>
          <a:xfrm>
            <a:off x="2014900" y="626475"/>
            <a:ext cx="1941793" cy="1632150"/>
          </a:xfrm>
          <a:prstGeom prst="rect">
            <a:avLst/>
          </a:prstGeom>
          <a:noFill/>
          <a:ln>
            <a:noFill/>
          </a:ln>
        </p:spPr>
      </p:pic>
      <p:pic>
        <p:nvPicPr>
          <p:cNvPr id="91" name="Google Shape;91;p13"/>
          <p:cNvPicPr preferRelativeResize="0"/>
          <p:nvPr/>
        </p:nvPicPr>
        <p:blipFill>
          <a:blip r:embed="rId4">
            <a:alphaModFix/>
          </a:blip>
          <a:stretch>
            <a:fillRect/>
          </a:stretch>
        </p:blipFill>
        <p:spPr>
          <a:xfrm>
            <a:off x="8311699" y="590775"/>
            <a:ext cx="1892376" cy="155114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2"/>
          <p:cNvSpPr txBox="1"/>
          <p:nvPr>
            <p:ph type="title"/>
          </p:nvPr>
        </p:nvSpPr>
        <p:spPr>
          <a:xfrm>
            <a:off x="641550" y="30367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Lemon"/>
              <a:buNone/>
            </a:pPr>
            <a:r>
              <a:rPr lang="en-US">
                <a:solidFill>
                  <a:schemeClr val="lt1"/>
                </a:solidFill>
                <a:highlight>
                  <a:srgbClr val="000000"/>
                </a:highlight>
              </a:rPr>
              <a:t>LET’S GET SITUATED</a:t>
            </a:r>
            <a:endParaRPr/>
          </a:p>
        </p:txBody>
      </p:sp>
      <p:pic>
        <p:nvPicPr>
          <p:cNvPr id="161" name="Google Shape;161;p22"/>
          <p:cNvPicPr preferRelativeResize="0"/>
          <p:nvPr/>
        </p:nvPicPr>
        <p:blipFill>
          <a:blip r:embed="rId3">
            <a:alphaModFix/>
          </a:blip>
          <a:stretch>
            <a:fillRect/>
          </a:stretch>
        </p:blipFill>
        <p:spPr>
          <a:xfrm>
            <a:off x="155463" y="1629375"/>
            <a:ext cx="11881074" cy="4232625"/>
          </a:xfrm>
          <a:prstGeom prst="rect">
            <a:avLst/>
          </a:prstGeom>
          <a:noFill/>
          <a:ln>
            <a:noFill/>
          </a:ln>
        </p:spPr>
      </p:pic>
      <p:sp>
        <p:nvSpPr>
          <p:cNvPr id="162" name="Google Shape;162;p22"/>
          <p:cNvSpPr/>
          <p:nvPr/>
        </p:nvSpPr>
        <p:spPr>
          <a:xfrm>
            <a:off x="5953800" y="5062350"/>
            <a:ext cx="6238200" cy="1131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2"/>
          <p:cNvSpPr/>
          <p:nvPr/>
        </p:nvSpPr>
        <p:spPr>
          <a:xfrm>
            <a:off x="0" y="1620200"/>
            <a:ext cx="6238200" cy="231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4" name="Google Shape;164;p22"/>
          <p:cNvCxnSpPr/>
          <p:nvPr/>
        </p:nvCxnSpPr>
        <p:spPr>
          <a:xfrm>
            <a:off x="7104475" y="1452800"/>
            <a:ext cx="858300" cy="3203100"/>
          </a:xfrm>
          <a:prstGeom prst="straightConnector1">
            <a:avLst/>
          </a:prstGeom>
          <a:noFill/>
          <a:ln cap="flat" cmpd="sng" w="38100">
            <a:solidFill>
              <a:srgbClr val="00FFFF"/>
            </a:solidFill>
            <a:prstDash val="solid"/>
            <a:round/>
            <a:headEnd len="med" w="med" type="none"/>
            <a:tailEnd len="med" w="med" type="triangle"/>
          </a:ln>
        </p:spPr>
      </p:cxnSp>
      <p:cxnSp>
        <p:nvCxnSpPr>
          <p:cNvPr id="165" name="Google Shape;165;p22"/>
          <p:cNvCxnSpPr/>
          <p:nvPr/>
        </p:nvCxnSpPr>
        <p:spPr>
          <a:xfrm>
            <a:off x="7869600" y="1450250"/>
            <a:ext cx="3165300" cy="3165300"/>
          </a:xfrm>
          <a:prstGeom prst="straightConnector1">
            <a:avLst/>
          </a:prstGeom>
          <a:noFill/>
          <a:ln cap="flat" cmpd="sng" w="38100">
            <a:solidFill>
              <a:srgbClr val="00FFFF"/>
            </a:solidFill>
            <a:prstDash val="solid"/>
            <a:round/>
            <a:headEnd len="med" w="med" type="none"/>
            <a:tailEnd len="med" w="med" type="triangl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23"/>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FFFFFF"/>
                </a:solidFill>
                <a:highlight>
                  <a:schemeClr val="dk1"/>
                </a:highlight>
              </a:rPr>
              <a:t>EXTRACTED CAPTION FORMATS</a:t>
            </a:r>
            <a:endParaRPr>
              <a:solidFill>
                <a:srgbClr val="FFFFFF"/>
              </a:solidFill>
              <a:highlight>
                <a:schemeClr val="dk1"/>
              </a:highlight>
            </a:endParaRPr>
          </a:p>
        </p:txBody>
      </p:sp>
      <p:pic>
        <p:nvPicPr>
          <p:cNvPr id="172" name="Google Shape;172;p23"/>
          <p:cNvPicPr preferRelativeResize="0"/>
          <p:nvPr/>
        </p:nvPicPr>
        <p:blipFill rotWithShape="1">
          <a:blip r:embed="rId3">
            <a:alphaModFix/>
          </a:blip>
          <a:srcRect b="0" l="0" r="0" t="25439"/>
          <a:stretch/>
        </p:blipFill>
        <p:spPr>
          <a:xfrm>
            <a:off x="7017325" y="2102550"/>
            <a:ext cx="4219676" cy="1783425"/>
          </a:xfrm>
          <a:prstGeom prst="rect">
            <a:avLst/>
          </a:prstGeom>
          <a:noFill/>
          <a:ln>
            <a:noFill/>
          </a:ln>
        </p:spPr>
      </p:pic>
      <p:pic>
        <p:nvPicPr>
          <p:cNvPr id="173" name="Google Shape;173;p23"/>
          <p:cNvPicPr preferRelativeResize="0"/>
          <p:nvPr/>
        </p:nvPicPr>
        <p:blipFill>
          <a:blip r:embed="rId4">
            <a:alphaModFix/>
          </a:blip>
          <a:stretch>
            <a:fillRect/>
          </a:stretch>
        </p:blipFill>
        <p:spPr>
          <a:xfrm>
            <a:off x="919275" y="5074599"/>
            <a:ext cx="4686808" cy="1325700"/>
          </a:xfrm>
          <a:prstGeom prst="rect">
            <a:avLst/>
          </a:prstGeom>
          <a:noFill/>
          <a:ln>
            <a:noFill/>
          </a:ln>
        </p:spPr>
      </p:pic>
      <p:pic>
        <p:nvPicPr>
          <p:cNvPr id="174" name="Google Shape;174;p23"/>
          <p:cNvPicPr preferRelativeResize="0"/>
          <p:nvPr/>
        </p:nvPicPr>
        <p:blipFill rotWithShape="1">
          <a:blip r:embed="rId5">
            <a:alphaModFix/>
          </a:blip>
          <a:srcRect b="50970" l="0" r="0" t="0"/>
          <a:stretch/>
        </p:blipFill>
        <p:spPr>
          <a:xfrm>
            <a:off x="7017331" y="4613625"/>
            <a:ext cx="3504768" cy="1889151"/>
          </a:xfrm>
          <a:prstGeom prst="rect">
            <a:avLst/>
          </a:prstGeom>
          <a:noFill/>
          <a:ln>
            <a:noFill/>
          </a:ln>
        </p:spPr>
      </p:pic>
      <p:pic>
        <p:nvPicPr>
          <p:cNvPr id="175" name="Google Shape;175;p23"/>
          <p:cNvPicPr preferRelativeResize="0"/>
          <p:nvPr/>
        </p:nvPicPr>
        <p:blipFill rotWithShape="1">
          <a:blip r:embed="rId6">
            <a:alphaModFix/>
          </a:blip>
          <a:srcRect b="0" l="0" r="58856" t="0"/>
          <a:stretch/>
        </p:blipFill>
        <p:spPr>
          <a:xfrm>
            <a:off x="919275" y="2354475"/>
            <a:ext cx="4608049" cy="1889150"/>
          </a:xfrm>
          <a:prstGeom prst="rect">
            <a:avLst/>
          </a:prstGeom>
          <a:noFill/>
          <a:ln>
            <a:noFill/>
          </a:ln>
        </p:spPr>
      </p:pic>
      <p:sp>
        <p:nvSpPr>
          <p:cNvPr id="176" name="Google Shape;176;p23"/>
          <p:cNvSpPr txBox="1"/>
          <p:nvPr/>
        </p:nvSpPr>
        <p:spPr>
          <a:xfrm>
            <a:off x="7017325" y="1538425"/>
            <a:ext cx="4866900" cy="67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dk1"/>
                </a:solidFill>
                <a:latin typeface="Roboto Mono"/>
                <a:ea typeface="Roboto Mono"/>
                <a:cs typeface="Roboto Mono"/>
                <a:sym typeface="Roboto Mono"/>
              </a:rPr>
              <a:t>WebVTT</a:t>
            </a:r>
            <a:endParaRPr/>
          </a:p>
        </p:txBody>
      </p:sp>
      <p:sp>
        <p:nvSpPr>
          <p:cNvPr id="177" name="Google Shape;177;p23"/>
          <p:cNvSpPr txBox="1"/>
          <p:nvPr/>
        </p:nvSpPr>
        <p:spPr>
          <a:xfrm>
            <a:off x="922500" y="4466100"/>
            <a:ext cx="3000000" cy="67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dk1"/>
                </a:solidFill>
                <a:latin typeface="Roboto Mono"/>
                <a:ea typeface="Roboto Mono"/>
                <a:cs typeface="Roboto Mono"/>
                <a:sym typeface="Roboto Mono"/>
              </a:rPr>
              <a:t>SRT</a:t>
            </a:r>
            <a:endParaRPr/>
          </a:p>
        </p:txBody>
      </p:sp>
      <p:sp>
        <p:nvSpPr>
          <p:cNvPr id="178" name="Google Shape;178;p23"/>
          <p:cNvSpPr txBox="1"/>
          <p:nvPr/>
        </p:nvSpPr>
        <p:spPr>
          <a:xfrm>
            <a:off x="922500" y="1538425"/>
            <a:ext cx="5265900" cy="67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dk1"/>
                </a:solidFill>
                <a:latin typeface="Roboto Mono"/>
                <a:ea typeface="Roboto Mono"/>
                <a:cs typeface="Roboto Mono"/>
                <a:sym typeface="Roboto Mono"/>
              </a:rPr>
              <a:t>SCC - recommended by many streaming services</a:t>
            </a:r>
            <a:endParaRPr/>
          </a:p>
        </p:txBody>
      </p:sp>
      <p:sp>
        <p:nvSpPr>
          <p:cNvPr id="179" name="Google Shape;179;p23"/>
          <p:cNvSpPr txBox="1"/>
          <p:nvPr/>
        </p:nvSpPr>
        <p:spPr>
          <a:xfrm>
            <a:off x="7017325" y="4008900"/>
            <a:ext cx="3000000" cy="67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dk1"/>
                </a:solidFill>
                <a:latin typeface="Roboto Mono"/>
                <a:ea typeface="Roboto Mono"/>
                <a:cs typeface="Roboto Mono"/>
                <a:sym typeface="Roboto Mono"/>
              </a:rPr>
              <a:t>TTML</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pic>
        <p:nvPicPr>
          <p:cNvPr id="185" name="Google Shape;185;p24"/>
          <p:cNvPicPr preferRelativeResize="0"/>
          <p:nvPr/>
        </p:nvPicPr>
        <p:blipFill>
          <a:blip r:embed="rId3">
            <a:alphaModFix/>
          </a:blip>
          <a:stretch>
            <a:fillRect/>
          </a:stretch>
        </p:blipFill>
        <p:spPr>
          <a:xfrm>
            <a:off x="1845325" y="365125"/>
            <a:ext cx="8501350" cy="6127751"/>
          </a:xfrm>
          <a:prstGeom prst="rect">
            <a:avLst/>
          </a:prstGeom>
          <a:noFill/>
          <a:ln>
            <a:noFill/>
          </a:ln>
        </p:spPr>
      </p:pic>
      <p:sp>
        <p:nvSpPr>
          <p:cNvPr id="186" name="Google Shape;186;p24"/>
          <p:cNvSpPr txBox="1"/>
          <p:nvPr/>
        </p:nvSpPr>
        <p:spPr>
          <a:xfrm>
            <a:off x="8281950" y="6492875"/>
            <a:ext cx="3756000" cy="117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u="sng">
                <a:solidFill>
                  <a:schemeClr val="hlink"/>
                </a:solidFill>
                <a:latin typeface="Roboto Mono"/>
                <a:ea typeface="Roboto Mono"/>
                <a:cs typeface="Roboto Mono"/>
                <a:sym typeface="Roboto Mono"/>
                <a:hlinkClick r:id="rId4"/>
              </a:rPr>
              <a:t>https://patchwork.ffmpeg.org/patch/2235/</a:t>
            </a:r>
            <a:endParaRPr>
              <a:latin typeface="Roboto Mono"/>
              <a:ea typeface="Roboto Mono"/>
              <a:cs typeface="Roboto Mono"/>
              <a:sym typeface="Roboto Mon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25"/>
          <p:cNvSpPr txBox="1"/>
          <p:nvPr>
            <p:ph type="title"/>
          </p:nvPr>
        </p:nvSpPr>
        <p:spPr>
          <a:xfrm>
            <a:off x="838200" y="365125"/>
            <a:ext cx="110307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FFFFFF"/>
                </a:solidFill>
                <a:highlight>
                  <a:schemeClr val="dk1"/>
                </a:highlight>
              </a:rPr>
              <a:t>github.com/amiaopensource/sccyou</a:t>
            </a:r>
            <a:endParaRPr>
              <a:solidFill>
                <a:srgbClr val="FFFFFF"/>
              </a:solidFill>
              <a:highlight>
                <a:schemeClr val="dk1"/>
              </a:highlight>
            </a:endParaRPr>
          </a:p>
        </p:txBody>
      </p:sp>
      <p:pic>
        <p:nvPicPr>
          <p:cNvPr id="193" name="Google Shape;193;p25"/>
          <p:cNvPicPr preferRelativeResize="0"/>
          <p:nvPr/>
        </p:nvPicPr>
        <p:blipFill>
          <a:blip r:embed="rId3">
            <a:alphaModFix/>
          </a:blip>
          <a:stretch>
            <a:fillRect/>
          </a:stretch>
        </p:blipFill>
        <p:spPr>
          <a:xfrm>
            <a:off x="838200" y="1980775"/>
            <a:ext cx="10515600" cy="359327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26"/>
          <p:cNvSpPr txBox="1"/>
          <p:nvPr>
            <p:ph type="title"/>
          </p:nvPr>
        </p:nvSpPr>
        <p:spPr>
          <a:xfrm>
            <a:off x="481775" y="30367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Lemon"/>
              <a:buNone/>
            </a:pPr>
            <a:r>
              <a:rPr lang="en-US">
                <a:solidFill>
                  <a:schemeClr val="lt1"/>
                </a:solidFill>
                <a:highlight>
                  <a:srgbClr val="000000"/>
                </a:highlight>
              </a:rPr>
              <a:t>sccyou</a:t>
            </a:r>
            <a:endParaRPr>
              <a:solidFill>
                <a:schemeClr val="lt1"/>
              </a:solidFill>
              <a:highlight>
                <a:srgbClr val="000000"/>
              </a:highlight>
            </a:endParaRPr>
          </a:p>
          <a:p>
            <a:pPr indent="0" lvl="0" marL="0" rtl="0" algn="l">
              <a:lnSpc>
                <a:spcPct val="90000"/>
              </a:lnSpc>
              <a:spcBef>
                <a:spcPts val="0"/>
              </a:spcBef>
              <a:spcAft>
                <a:spcPts val="0"/>
              </a:spcAft>
              <a:buClr>
                <a:schemeClr val="lt1"/>
              </a:buClr>
              <a:buSzPts val="4400"/>
              <a:buFont typeface="Lemon"/>
              <a:buNone/>
            </a:pPr>
            <a:r>
              <a:rPr lang="en-US">
                <a:solidFill>
                  <a:schemeClr val="lt1"/>
                </a:solidFill>
                <a:highlight>
                  <a:srgbClr val="000000"/>
                </a:highlight>
              </a:rPr>
              <a:t>YOU SHOULD’VE ALREADY EXISTED</a:t>
            </a:r>
            <a:endParaRPr/>
          </a:p>
        </p:txBody>
      </p:sp>
      <p:sp>
        <p:nvSpPr>
          <p:cNvPr id="199" name="Google Shape;199;p26"/>
          <p:cNvSpPr txBox="1"/>
          <p:nvPr>
            <p:ph idx="1" type="body"/>
          </p:nvPr>
        </p:nvSpPr>
        <p:spPr>
          <a:xfrm>
            <a:off x="85149" y="2207775"/>
            <a:ext cx="11093700" cy="43512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chemeClr val="lt1"/>
              </a:buClr>
              <a:buSzPts val="2800"/>
              <a:buChar char="•"/>
            </a:pPr>
            <a:r>
              <a:rPr lang="en-US">
                <a:solidFill>
                  <a:schemeClr val="lt1"/>
                </a:solidFill>
                <a:highlight>
                  <a:srgbClr val="000000"/>
                </a:highlight>
              </a:rPr>
              <a:t>vertical bbbbblanking interval</a:t>
            </a:r>
            <a:endParaRPr/>
          </a:p>
          <a:p>
            <a:pPr indent="0" lvl="0" marL="685800" rtl="0" algn="l">
              <a:lnSpc>
                <a:spcPct val="80000"/>
              </a:lnSpc>
              <a:spcBef>
                <a:spcPts val="500"/>
              </a:spcBef>
              <a:spcAft>
                <a:spcPts val="0"/>
              </a:spcAft>
              <a:buNone/>
            </a:pPr>
            <a:r>
              <a:t/>
            </a:r>
            <a:endParaRPr/>
          </a:p>
          <a:p>
            <a:pPr indent="-228600" lvl="0" marL="228600" rtl="0" algn="l">
              <a:lnSpc>
                <a:spcPct val="80000"/>
              </a:lnSpc>
              <a:spcBef>
                <a:spcPts val="1000"/>
              </a:spcBef>
              <a:spcAft>
                <a:spcPts val="0"/>
              </a:spcAft>
              <a:buClr>
                <a:schemeClr val="lt1"/>
              </a:buClr>
              <a:buSzPts val="2800"/>
              <a:buChar char="•"/>
            </a:pPr>
            <a:r>
              <a:rPr lang="en-US">
                <a:solidFill>
                  <a:schemeClr val="lt1"/>
                </a:solidFill>
                <a:highlight>
                  <a:srgbClr val="000000"/>
                </a:highlight>
              </a:rPr>
              <a:t>open source sponsorship in action</a:t>
            </a:r>
            <a:endParaRPr/>
          </a:p>
          <a:p>
            <a:pPr indent="0" lvl="0" marL="457200" rtl="0" algn="l">
              <a:lnSpc>
                <a:spcPct val="80000"/>
              </a:lnSpc>
              <a:spcBef>
                <a:spcPts val="500"/>
              </a:spcBef>
              <a:spcAft>
                <a:spcPts val="0"/>
              </a:spcAft>
              <a:buNone/>
            </a:pPr>
            <a:r>
              <a:t/>
            </a:r>
            <a:endParaRPr/>
          </a:p>
          <a:p>
            <a:pPr indent="-228600" lvl="0" marL="228600" rtl="0" algn="l">
              <a:lnSpc>
                <a:spcPct val="80000"/>
              </a:lnSpc>
              <a:spcBef>
                <a:spcPts val="1000"/>
              </a:spcBef>
              <a:spcAft>
                <a:spcPts val="0"/>
              </a:spcAft>
              <a:buClr>
                <a:schemeClr val="lt1"/>
              </a:buClr>
              <a:buSzPts val="2800"/>
              <a:buChar char="•"/>
            </a:pPr>
            <a:r>
              <a:rPr lang="en-US">
                <a:solidFill>
                  <a:schemeClr val="lt1"/>
                </a:solidFill>
                <a:highlight>
                  <a:schemeClr val="dk1"/>
                </a:highlight>
              </a:rPr>
              <a:t>a free and open solution</a:t>
            </a:r>
            <a:endParaRPr/>
          </a:p>
          <a:p>
            <a:pPr indent="0" lvl="0" marL="0" rtl="0" algn="l">
              <a:lnSpc>
                <a:spcPct val="80000"/>
              </a:lnSpc>
              <a:spcBef>
                <a:spcPts val="500"/>
              </a:spcBef>
              <a:spcAft>
                <a:spcPts val="0"/>
              </a:spcAft>
              <a:buNone/>
            </a:pPr>
            <a:r>
              <a:t/>
            </a:r>
            <a:endParaRPr/>
          </a:p>
        </p:txBody>
      </p:sp>
      <p:pic>
        <p:nvPicPr>
          <p:cNvPr id="200" name="Google Shape;200;p26"/>
          <p:cNvPicPr preferRelativeResize="0"/>
          <p:nvPr/>
        </p:nvPicPr>
        <p:blipFill>
          <a:blip r:embed="rId3">
            <a:alphaModFix/>
          </a:blip>
          <a:stretch>
            <a:fillRect/>
          </a:stretch>
        </p:blipFill>
        <p:spPr>
          <a:xfrm>
            <a:off x="450825" y="5358588"/>
            <a:ext cx="4719100" cy="880900"/>
          </a:xfrm>
          <a:prstGeom prst="rect">
            <a:avLst/>
          </a:prstGeom>
          <a:noFill/>
          <a:ln>
            <a:noFill/>
          </a:ln>
        </p:spPr>
      </p:pic>
      <p:pic>
        <p:nvPicPr>
          <p:cNvPr id="201" name="Google Shape;201;p26"/>
          <p:cNvPicPr preferRelativeResize="0"/>
          <p:nvPr/>
        </p:nvPicPr>
        <p:blipFill>
          <a:blip r:embed="rId4">
            <a:alphaModFix/>
          </a:blip>
          <a:stretch>
            <a:fillRect/>
          </a:stretch>
        </p:blipFill>
        <p:spPr>
          <a:xfrm>
            <a:off x="6018825" y="5274113"/>
            <a:ext cx="5624025" cy="1049825"/>
          </a:xfrm>
          <a:prstGeom prst="rect">
            <a:avLst/>
          </a:prstGeom>
          <a:noFill/>
          <a:ln>
            <a:noFill/>
          </a:ln>
        </p:spPr>
      </p:pic>
      <p:pic>
        <p:nvPicPr>
          <p:cNvPr id="202" name="Google Shape;202;p26"/>
          <p:cNvPicPr preferRelativeResize="0"/>
          <p:nvPr/>
        </p:nvPicPr>
        <p:blipFill>
          <a:blip r:embed="rId5">
            <a:alphaModFix/>
          </a:blip>
          <a:stretch>
            <a:fillRect/>
          </a:stretch>
        </p:blipFill>
        <p:spPr>
          <a:xfrm>
            <a:off x="7680950" y="1733050"/>
            <a:ext cx="4253822" cy="3223874"/>
          </a:xfrm>
          <a:prstGeom prst="rect">
            <a:avLst/>
          </a:prstGeom>
          <a:noFill/>
          <a:ln cap="flat" cmpd="sng" w="28575">
            <a:solidFill>
              <a:srgbClr val="0000FF"/>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27"/>
          <p:cNvSpPr txBox="1"/>
          <p:nvPr>
            <p:ph type="title"/>
          </p:nvPr>
        </p:nvSpPr>
        <p:spPr>
          <a:xfrm>
            <a:off x="838200" y="365125"/>
            <a:ext cx="112494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Lemon"/>
              <a:buNone/>
            </a:pPr>
            <a:r>
              <a:rPr lang="en-US">
                <a:solidFill>
                  <a:schemeClr val="lt1"/>
                </a:solidFill>
                <a:highlight>
                  <a:srgbClr val="000000"/>
                </a:highlight>
              </a:rPr>
              <a:t>THE “VISIBILITY PARADOX” OF CLOSED CAPTIONING</a:t>
            </a:r>
            <a:endParaRPr/>
          </a:p>
        </p:txBody>
      </p:sp>
      <p:sp>
        <p:nvSpPr>
          <p:cNvPr id="208" name="Google Shape;208;p27"/>
          <p:cNvSpPr txBox="1"/>
          <p:nvPr>
            <p:ph idx="1" type="body"/>
          </p:nvPr>
        </p:nvSpPr>
        <p:spPr>
          <a:xfrm>
            <a:off x="838200" y="1825625"/>
            <a:ext cx="6626100" cy="43512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None/>
            </a:pPr>
            <a:r>
              <a:rPr lang="en-US">
                <a:solidFill>
                  <a:schemeClr val="lt1"/>
                </a:solidFill>
                <a:highlight>
                  <a:srgbClr val="000000"/>
                </a:highlight>
              </a:rPr>
              <a:t>A simple right of media</a:t>
            </a:r>
            <a:r>
              <a:rPr lang="en-US">
                <a:solidFill>
                  <a:schemeClr val="lt1"/>
                </a:solidFill>
                <a:highlight>
                  <a:srgbClr val="000000"/>
                </a:highlight>
              </a:rPr>
              <a:t> </a:t>
            </a:r>
            <a:r>
              <a:rPr lang="en-US">
                <a:solidFill>
                  <a:schemeClr val="lt1"/>
                </a:solidFill>
                <a:highlight>
                  <a:srgbClr val="000000"/>
                </a:highlight>
              </a:rPr>
              <a:t>participation long denied</a:t>
            </a:r>
            <a:endParaRPr/>
          </a:p>
          <a:p>
            <a:pPr indent="0" lvl="0" marL="0" rtl="0" algn="l">
              <a:lnSpc>
                <a:spcPct val="80000"/>
              </a:lnSpc>
              <a:spcBef>
                <a:spcPts val="500"/>
              </a:spcBef>
              <a:spcAft>
                <a:spcPts val="0"/>
              </a:spcAft>
              <a:buNone/>
            </a:pPr>
            <a:r>
              <a:t/>
            </a:r>
            <a:endParaRPr sz="1800"/>
          </a:p>
          <a:p>
            <a:pPr indent="0" lvl="0" marL="0" rtl="0" algn="l">
              <a:lnSpc>
                <a:spcPct val="80000"/>
              </a:lnSpc>
              <a:spcBef>
                <a:spcPts val="500"/>
              </a:spcBef>
              <a:spcAft>
                <a:spcPts val="0"/>
              </a:spcAft>
              <a:buNone/>
            </a:pPr>
            <a:r>
              <a:t/>
            </a:r>
            <a:endParaRPr sz="1800"/>
          </a:p>
          <a:p>
            <a:pPr indent="0" lvl="0" marL="0" rtl="0" algn="l">
              <a:lnSpc>
                <a:spcPct val="80000"/>
              </a:lnSpc>
              <a:spcBef>
                <a:spcPts val="500"/>
              </a:spcBef>
              <a:spcAft>
                <a:spcPts val="0"/>
              </a:spcAft>
              <a:buNone/>
            </a:pPr>
            <a:r>
              <a:rPr lang="en-US" sz="2400"/>
              <a:t>“The very design of captioned text to be ‘closed’ instead of ‘open’—that is, ever-present in the broadcast signal but invisible on the screen until the feature is turned on by the user—was meant to keep it out of sight of hearing television viewers” (4).</a:t>
            </a:r>
            <a:endParaRPr sz="2400"/>
          </a:p>
        </p:txBody>
      </p:sp>
      <p:pic>
        <p:nvPicPr>
          <p:cNvPr id="209" name="Google Shape;209;p27"/>
          <p:cNvPicPr preferRelativeResize="0"/>
          <p:nvPr/>
        </p:nvPicPr>
        <p:blipFill>
          <a:blip r:embed="rId3">
            <a:alphaModFix/>
          </a:blip>
          <a:stretch>
            <a:fillRect/>
          </a:stretch>
        </p:blipFill>
        <p:spPr>
          <a:xfrm>
            <a:off x="8084525" y="1825614"/>
            <a:ext cx="3109500" cy="465953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28"/>
          <p:cNvSpPr txBox="1"/>
          <p:nvPr>
            <p:ph type="title"/>
          </p:nvPr>
        </p:nvSpPr>
        <p:spPr>
          <a:xfrm>
            <a:off x="641550" y="236450"/>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Lemon"/>
              <a:buNone/>
            </a:pPr>
            <a:r>
              <a:rPr lang="en-US">
                <a:solidFill>
                  <a:schemeClr val="lt1"/>
                </a:solidFill>
                <a:highlight>
                  <a:srgbClr val="000000"/>
                </a:highlight>
              </a:rPr>
              <a:t>NYPL INNOVATION PROJECT</a:t>
            </a:r>
            <a:endParaRPr/>
          </a:p>
        </p:txBody>
      </p:sp>
      <p:sp>
        <p:nvSpPr>
          <p:cNvPr id="215" name="Google Shape;215;p28"/>
          <p:cNvSpPr txBox="1"/>
          <p:nvPr>
            <p:ph idx="1" type="body"/>
          </p:nvPr>
        </p:nvSpPr>
        <p:spPr>
          <a:xfrm>
            <a:off x="420325" y="1458000"/>
            <a:ext cx="11147400" cy="5331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chemeClr val="lt1"/>
              </a:buClr>
              <a:buSzPts val="2800"/>
              <a:buChar char="•"/>
            </a:pPr>
            <a:r>
              <a:rPr lang="en-US">
                <a:solidFill>
                  <a:schemeClr val="lt1"/>
                </a:solidFill>
                <a:highlight>
                  <a:srgbClr val="000000"/>
                </a:highlight>
              </a:rPr>
              <a:t>“MORE PEOPLE READING MORE...CAPTIONS”</a:t>
            </a:r>
            <a:endParaRPr/>
          </a:p>
          <a:p>
            <a:pPr indent="0" lvl="0" marL="685800" rtl="0" algn="l">
              <a:lnSpc>
                <a:spcPct val="80000"/>
              </a:lnSpc>
              <a:spcBef>
                <a:spcPts val="500"/>
              </a:spcBef>
              <a:spcAft>
                <a:spcPts val="0"/>
              </a:spcAft>
              <a:buNone/>
            </a:pPr>
            <a:r>
              <a:t/>
            </a:r>
            <a:endParaRPr/>
          </a:p>
        </p:txBody>
      </p:sp>
      <p:pic>
        <p:nvPicPr>
          <p:cNvPr id="216" name="Google Shape;216;p28"/>
          <p:cNvPicPr preferRelativeResize="0"/>
          <p:nvPr/>
        </p:nvPicPr>
        <p:blipFill>
          <a:blip r:embed="rId3">
            <a:alphaModFix/>
          </a:blip>
          <a:stretch>
            <a:fillRect/>
          </a:stretch>
        </p:blipFill>
        <p:spPr>
          <a:xfrm>
            <a:off x="5882625" y="2076125"/>
            <a:ext cx="6211700" cy="4047525"/>
          </a:xfrm>
          <a:prstGeom prst="rect">
            <a:avLst/>
          </a:prstGeom>
          <a:noFill/>
          <a:ln>
            <a:noFill/>
          </a:ln>
        </p:spPr>
      </p:pic>
      <p:pic>
        <p:nvPicPr>
          <p:cNvPr id="217" name="Google Shape;217;p28"/>
          <p:cNvPicPr preferRelativeResize="0"/>
          <p:nvPr/>
        </p:nvPicPr>
        <p:blipFill>
          <a:blip r:embed="rId4">
            <a:alphaModFix/>
          </a:blip>
          <a:stretch>
            <a:fillRect/>
          </a:stretch>
        </p:blipFill>
        <p:spPr>
          <a:xfrm>
            <a:off x="0" y="2210413"/>
            <a:ext cx="5882623" cy="37789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29"/>
          <p:cNvSpPr txBox="1"/>
          <p:nvPr>
            <p:ph type="title"/>
          </p:nvPr>
        </p:nvSpPr>
        <p:spPr>
          <a:xfrm>
            <a:off x="285000" y="128850"/>
            <a:ext cx="112455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Lemon"/>
              <a:buNone/>
            </a:pPr>
            <a:r>
              <a:rPr lang="en-US">
                <a:solidFill>
                  <a:schemeClr val="lt1"/>
                </a:solidFill>
                <a:highlight>
                  <a:srgbClr val="000000"/>
                </a:highlight>
              </a:rPr>
              <a:t>WHERE IS SCCYOU? HOW’S IT WORK? </a:t>
            </a:r>
            <a:endParaRPr/>
          </a:p>
        </p:txBody>
      </p:sp>
      <p:pic>
        <p:nvPicPr>
          <p:cNvPr id="223" name="Google Shape;223;p29"/>
          <p:cNvPicPr preferRelativeResize="0"/>
          <p:nvPr/>
        </p:nvPicPr>
        <p:blipFill>
          <a:blip r:embed="rId3">
            <a:alphaModFix/>
          </a:blip>
          <a:stretch>
            <a:fillRect/>
          </a:stretch>
        </p:blipFill>
        <p:spPr>
          <a:xfrm>
            <a:off x="1700513" y="1701100"/>
            <a:ext cx="8414466" cy="4923825"/>
          </a:xfrm>
          <a:prstGeom prst="rect">
            <a:avLst/>
          </a:prstGeom>
          <a:noFill/>
          <a:ln cap="flat" cmpd="sng" w="28575">
            <a:solidFill>
              <a:srgbClr val="0000FF"/>
            </a:solidFill>
            <a:prstDash val="solid"/>
            <a:round/>
            <a:headEnd len="sm" w="sm" type="none"/>
            <a:tailEnd len="sm" w="sm" type="none"/>
          </a:ln>
        </p:spPr>
      </p:pic>
      <p:sp>
        <p:nvSpPr>
          <p:cNvPr id="224" name="Google Shape;224;p29"/>
          <p:cNvSpPr txBox="1"/>
          <p:nvPr>
            <p:ph idx="1" type="body"/>
          </p:nvPr>
        </p:nvSpPr>
        <p:spPr>
          <a:xfrm>
            <a:off x="52225" y="1168000"/>
            <a:ext cx="11147400" cy="5331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chemeClr val="lt1"/>
              </a:buClr>
              <a:buSzPts val="2800"/>
              <a:buChar char="•"/>
            </a:pPr>
            <a:r>
              <a:rPr lang="en-US">
                <a:solidFill>
                  <a:schemeClr val="lt1"/>
                </a:solidFill>
                <a:highlight>
                  <a:srgbClr val="000000"/>
                </a:highlight>
              </a:rPr>
              <a:t>www.github.com/amiaopensource/sccyou</a:t>
            </a:r>
            <a:endParaRPr/>
          </a:p>
          <a:p>
            <a:pPr indent="0" lvl="0" marL="685800" rtl="0" algn="l">
              <a:lnSpc>
                <a:spcPct val="80000"/>
              </a:lnSpc>
              <a:spcBef>
                <a:spcPts val="50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30"/>
          <p:cNvSpPr txBox="1"/>
          <p:nvPr>
            <p:ph type="title"/>
          </p:nvPr>
        </p:nvSpPr>
        <p:spPr>
          <a:xfrm>
            <a:off x="240475" y="115425"/>
            <a:ext cx="11483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Lemon"/>
              <a:buNone/>
            </a:pPr>
            <a:r>
              <a:rPr lang="en-US">
                <a:solidFill>
                  <a:schemeClr val="lt1"/>
                </a:solidFill>
                <a:highlight>
                  <a:srgbClr val="000000"/>
                </a:highlight>
              </a:rPr>
              <a:t>WHAT’S GOING ON UNDER THE HOOD?</a:t>
            </a:r>
            <a:endParaRPr/>
          </a:p>
        </p:txBody>
      </p:sp>
      <p:sp>
        <p:nvSpPr>
          <p:cNvPr id="230" name="Google Shape;230;p30"/>
          <p:cNvSpPr txBox="1"/>
          <p:nvPr>
            <p:ph idx="1" type="body"/>
          </p:nvPr>
        </p:nvSpPr>
        <p:spPr>
          <a:xfrm>
            <a:off x="52225" y="1168000"/>
            <a:ext cx="11147400" cy="5331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chemeClr val="lt1"/>
              </a:buClr>
              <a:buSzPts val="2800"/>
              <a:buChar char="•"/>
            </a:pPr>
            <a:r>
              <a:rPr lang="en-US">
                <a:solidFill>
                  <a:schemeClr val="lt1"/>
                </a:solidFill>
                <a:highlight>
                  <a:srgbClr val="000000"/>
                </a:highlight>
              </a:rPr>
              <a:t>www.github.com/amiaopensource/sccyou</a:t>
            </a:r>
            <a:endParaRPr/>
          </a:p>
          <a:p>
            <a:pPr indent="0" lvl="0" marL="685800" rtl="0" algn="l">
              <a:lnSpc>
                <a:spcPct val="80000"/>
              </a:lnSpc>
              <a:spcBef>
                <a:spcPts val="500"/>
              </a:spcBef>
              <a:spcAft>
                <a:spcPts val="0"/>
              </a:spcAft>
              <a:buNone/>
            </a:pPr>
            <a:r>
              <a:t/>
            </a:r>
            <a:endParaRPr/>
          </a:p>
        </p:txBody>
      </p:sp>
      <p:pic>
        <p:nvPicPr>
          <p:cNvPr id="231" name="Google Shape;231;p30"/>
          <p:cNvPicPr preferRelativeResize="0"/>
          <p:nvPr/>
        </p:nvPicPr>
        <p:blipFill>
          <a:blip r:embed="rId3">
            <a:alphaModFix/>
          </a:blip>
          <a:stretch>
            <a:fillRect/>
          </a:stretch>
        </p:blipFill>
        <p:spPr>
          <a:xfrm>
            <a:off x="240475" y="2369300"/>
            <a:ext cx="11839646" cy="3408475"/>
          </a:xfrm>
          <a:prstGeom prst="rect">
            <a:avLst/>
          </a:prstGeom>
          <a:noFill/>
          <a:ln cap="flat" cmpd="sng" w="38100">
            <a:solidFill>
              <a:srgbClr val="0000FF"/>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31"/>
          <p:cNvSpPr txBox="1"/>
          <p:nvPr>
            <p:ph type="title"/>
          </p:nvPr>
        </p:nvSpPr>
        <p:spPr>
          <a:xfrm>
            <a:off x="240475" y="115425"/>
            <a:ext cx="11483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Lemon"/>
              <a:buNone/>
            </a:pPr>
            <a:r>
              <a:rPr lang="en-US">
                <a:solidFill>
                  <a:schemeClr val="lt1"/>
                </a:solidFill>
                <a:highlight>
                  <a:srgbClr val="000000"/>
                </a:highlight>
              </a:rPr>
              <a:t>WHAT’S GOING ON UNDER THE HOOD?</a:t>
            </a:r>
            <a:endParaRPr/>
          </a:p>
        </p:txBody>
      </p:sp>
      <p:sp>
        <p:nvSpPr>
          <p:cNvPr id="237" name="Google Shape;237;p31"/>
          <p:cNvSpPr txBox="1"/>
          <p:nvPr>
            <p:ph idx="1" type="body"/>
          </p:nvPr>
        </p:nvSpPr>
        <p:spPr>
          <a:xfrm>
            <a:off x="52225" y="1168000"/>
            <a:ext cx="11147400" cy="5331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chemeClr val="lt1"/>
              </a:buClr>
              <a:buSzPts val="2800"/>
              <a:buChar char="•"/>
            </a:pPr>
            <a:r>
              <a:rPr lang="en-US">
                <a:solidFill>
                  <a:schemeClr val="lt1"/>
                </a:solidFill>
                <a:highlight>
                  <a:srgbClr val="000000"/>
                </a:highlight>
              </a:rPr>
              <a:t>www.github.com/amiaopensource/sccyou</a:t>
            </a:r>
            <a:endParaRPr/>
          </a:p>
          <a:p>
            <a:pPr indent="0" lvl="0" marL="685800" rtl="0" algn="l">
              <a:lnSpc>
                <a:spcPct val="80000"/>
              </a:lnSpc>
              <a:spcBef>
                <a:spcPts val="500"/>
              </a:spcBef>
              <a:spcAft>
                <a:spcPts val="0"/>
              </a:spcAft>
              <a:buNone/>
            </a:pPr>
            <a:r>
              <a:t/>
            </a:r>
            <a:endParaRPr/>
          </a:p>
        </p:txBody>
      </p:sp>
      <p:pic>
        <p:nvPicPr>
          <p:cNvPr id="238" name="Google Shape;238;p31"/>
          <p:cNvPicPr preferRelativeResize="0"/>
          <p:nvPr/>
        </p:nvPicPr>
        <p:blipFill>
          <a:blip r:embed="rId3">
            <a:alphaModFix/>
          </a:blip>
          <a:stretch>
            <a:fillRect/>
          </a:stretch>
        </p:blipFill>
        <p:spPr>
          <a:xfrm>
            <a:off x="6980725" y="1943475"/>
            <a:ext cx="4743450" cy="4076700"/>
          </a:xfrm>
          <a:prstGeom prst="rect">
            <a:avLst/>
          </a:prstGeom>
          <a:noFill/>
          <a:ln cap="flat" cmpd="sng" w="19050">
            <a:solidFill>
              <a:srgbClr val="0000FF"/>
            </a:solidFill>
            <a:prstDash val="solid"/>
            <a:round/>
            <a:headEnd len="sm" w="sm" type="none"/>
            <a:tailEnd len="sm" w="sm" type="none"/>
          </a:ln>
        </p:spPr>
      </p:pic>
      <p:pic>
        <p:nvPicPr>
          <p:cNvPr id="239" name="Google Shape;239;p31"/>
          <p:cNvPicPr preferRelativeResize="0"/>
          <p:nvPr/>
        </p:nvPicPr>
        <p:blipFill rotWithShape="1">
          <a:blip r:embed="rId4">
            <a:alphaModFix/>
          </a:blip>
          <a:srcRect b="0" l="2467" r="0" t="2477"/>
          <a:stretch/>
        </p:blipFill>
        <p:spPr>
          <a:xfrm>
            <a:off x="151789" y="1943475"/>
            <a:ext cx="6525388" cy="4076700"/>
          </a:xfrm>
          <a:prstGeom prst="rect">
            <a:avLst/>
          </a:prstGeom>
          <a:noFill/>
          <a:ln cap="flat" cmpd="sng" w="19050">
            <a:solidFill>
              <a:srgbClr val="0000FF"/>
            </a:solidFill>
            <a:prstDash val="solid"/>
            <a:round/>
            <a:headEnd len="sm" w="sm" type="none"/>
            <a:tailEnd len="sm" w="sm" type="none"/>
          </a:ln>
        </p:spPr>
      </p:pic>
      <p:sp>
        <p:nvSpPr>
          <p:cNvPr id="240" name="Google Shape;240;p31"/>
          <p:cNvSpPr/>
          <p:nvPr/>
        </p:nvSpPr>
        <p:spPr>
          <a:xfrm>
            <a:off x="7940550" y="1777400"/>
            <a:ext cx="2328000" cy="641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1"/>
          <p:cNvSpPr/>
          <p:nvPr/>
        </p:nvSpPr>
        <p:spPr>
          <a:xfrm>
            <a:off x="10238675" y="3377600"/>
            <a:ext cx="1313100" cy="641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pic>
        <p:nvPicPr>
          <p:cNvPr id="97" name="Google Shape;97;p14"/>
          <p:cNvPicPr preferRelativeResize="0"/>
          <p:nvPr/>
        </p:nvPicPr>
        <p:blipFill>
          <a:blip r:embed="rId3">
            <a:alphaModFix/>
          </a:blip>
          <a:stretch>
            <a:fillRect/>
          </a:stretch>
        </p:blipFill>
        <p:spPr>
          <a:xfrm>
            <a:off x="2208745" y="0"/>
            <a:ext cx="7774529" cy="68579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32"/>
          <p:cNvSpPr txBox="1"/>
          <p:nvPr>
            <p:ph type="title"/>
          </p:nvPr>
        </p:nvSpPr>
        <p:spPr>
          <a:xfrm>
            <a:off x="240475" y="115425"/>
            <a:ext cx="11483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Lemon"/>
              <a:buNone/>
            </a:pPr>
            <a:r>
              <a:rPr lang="en-US">
                <a:solidFill>
                  <a:schemeClr val="lt1"/>
                </a:solidFill>
                <a:highlight>
                  <a:srgbClr val="000000"/>
                </a:highlight>
              </a:rPr>
              <a:t>WHAT’S GOING ON UNDER THE HOOD?</a:t>
            </a:r>
            <a:endParaRPr/>
          </a:p>
        </p:txBody>
      </p:sp>
      <p:pic>
        <p:nvPicPr>
          <p:cNvPr id="247" name="Google Shape;247;p32"/>
          <p:cNvPicPr preferRelativeResize="0"/>
          <p:nvPr/>
        </p:nvPicPr>
        <p:blipFill rotWithShape="1">
          <a:blip r:embed="rId3">
            <a:alphaModFix/>
          </a:blip>
          <a:srcRect b="7441" l="0" r="0" t="0"/>
          <a:stretch/>
        </p:blipFill>
        <p:spPr>
          <a:xfrm>
            <a:off x="304800" y="4769672"/>
            <a:ext cx="11483700" cy="1833453"/>
          </a:xfrm>
          <a:prstGeom prst="rect">
            <a:avLst/>
          </a:prstGeom>
          <a:noFill/>
          <a:ln cap="flat" cmpd="sng" w="28575">
            <a:solidFill>
              <a:srgbClr val="0000FF"/>
            </a:solidFill>
            <a:prstDash val="solid"/>
            <a:round/>
            <a:headEnd len="sm" w="sm" type="none"/>
            <a:tailEnd len="sm" w="sm" type="none"/>
          </a:ln>
        </p:spPr>
      </p:pic>
      <p:sp>
        <p:nvSpPr>
          <p:cNvPr id="248" name="Google Shape;248;p32"/>
          <p:cNvSpPr/>
          <p:nvPr/>
        </p:nvSpPr>
        <p:spPr>
          <a:xfrm>
            <a:off x="7239175" y="4781300"/>
            <a:ext cx="1087800" cy="641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2"/>
          <p:cNvSpPr/>
          <p:nvPr/>
        </p:nvSpPr>
        <p:spPr>
          <a:xfrm>
            <a:off x="5121700" y="5008675"/>
            <a:ext cx="1087800" cy="641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0" name="Google Shape;250;p32"/>
          <p:cNvPicPr preferRelativeResize="0"/>
          <p:nvPr/>
        </p:nvPicPr>
        <p:blipFill>
          <a:blip r:embed="rId4">
            <a:alphaModFix/>
          </a:blip>
          <a:stretch>
            <a:fillRect/>
          </a:stretch>
        </p:blipFill>
        <p:spPr>
          <a:xfrm>
            <a:off x="3839650" y="1274875"/>
            <a:ext cx="4414000" cy="3310500"/>
          </a:xfrm>
          <a:prstGeom prst="rect">
            <a:avLst/>
          </a:prstGeom>
          <a:noFill/>
          <a:ln cap="flat" cmpd="sng" w="28575">
            <a:solidFill>
              <a:srgbClr val="0000FF"/>
            </a:solidFill>
            <a:prstDash val="solid"/>
            <a:round/>
            <a:headEnd len="sm" w="sm" type="none"/>
            <a:tailEnd len="sm" w="sm" type="none"/>
          </a:ln>
        </p:spPr>
      </p:pic>
      <p:cxnSp>
        <p:nvCxnSpPr>
          <p:cNvPr id="251" name="Google Shape;251;p32"/>
          <p:cNvCxnSpPr/>
          <p:nvPr/>
        </p:nvCxnSpPr>
        <p:spPr>
          <a:xfrm>
            <a:off x="1775825" y="2939800"/>
            <a:ext cx="2880000" cy="1074300"/>
          </a:xfrm>
          <a:prstGeom prst="straightConnector1">
            <a:avLst/>
          </a:prstGeom>
          <a:noFill/>
          <a:ln cap="flat" cmpd="sng" w="38100">
            <a:solidFill>
              <a:srgbClr val="FF0000"/>
            </a:solidFill>
            <a:prstDash val="solid"/>
            <a:round/>
            <a:headEnd len="med" w="med" type="none"/>
            <a:tailEnd len="med" w="med" type="triangle"/>
          </a:ln>
        </p:spPr>
      </p:cxnSp>
      <p:cxnSp>
        <p:nvCxnSpPr>
          <p:cNvPr id="252" name="Google Shape;252;p32"/>
          <p:cNvCxnSpPr/>
          <p:nvPr/>
        </p:nvCxnSpPr>
        <p:spPr>
          <a:xfrm flipH="1">
            <a:off x="7170450" y="2820425"/>
            <a:ext cx="2842800" cy="1498500"/>
          </a:xfrm>
          <a:prstGeom prst="straightConnector1">
            <a:avLst/>
          </a:prstGeom>
          <a:noFill/>
          <a:ln cap="flat" cmpd="sng" w="38100">
            <a:solidFill>
              <a:srgbClr val="FF0000"/>
            </a:solidFill>
            <a:prstDash val="solid"/>
            <a:round/>
            <a:headEnd len="med" w="med" type="none"/>
            <a:tailEnd len="med" w="med" type="triangle"/>
          </a:ln>
        </p:spPr>
      </p:cxnSp>
      <p:pic>
        <p:nvPicPr>
          <p:cNvPr id="253" name="Google Shape;253;p32"/>
          <p:cNvPicPr preferRelativeResize="0"/>
          <p:nvPr/>
        </p:nvPicPr>
        <p:blipFill rotWithShape="1">
          <a:blip r:embed="rId5">
            <a:alphaModFix/>
          </a:blip>
          <a:srcRect b="70511" l="0" r="0" t="0"/>
          <a:stretch/>
        </p:blipFill>
        <p:spPr>
          <a:xfrm>
            <a:off x="2698900" y="1364409"/>
            <a:ext cx="6794175" cy="881724"/>
          </a:xfrm>
          <a:prstGeom prst="rect">
            <a:avLst/>
          </a:prstGeom>
          <a:noFill/>
          <a:ln cap="flat" cmpd="sng" w="28575">
            <a:solidFill>
              <a:srgbClr val="0000FF"/>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33"/>
          <p:cNvSpPr txBox="1"/>
          <p:nvPr>
            <p:ph type="title"/>
          </p:nvPr>
        </p:nvSpPr>
        <p:spPr>
          <a:xfrm>
            <a:off x="285000" y="128850"/>
            <a:ext cx="112455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Lemon"/>
              <a:buNone/>
            </a:pPr>
            <a:r>
              <a:rPr lang="en-US">
                <a:solidFill>
                  <a:schemeClr val="lt1"/>
                </a:solidFill>
                <a:highlight>
                  <a:srgbClr val="000000"/>
                </a:highlight>
              </a:rPr>
              <a:t>PLAYBACK PREVIEW IN TWO FORMS</a:t>
            </a:r>
            <a:endParaRPr/>
          </a:p>
        </p:txBody>
      </p:sp>
      <p:pic>
        <p:nvPicPr>
          <p:cNvPr id="259" name="Google Shape;259;p33"/>
          <p:cNvPicPr preferRelativeResize="0"/>
          <p:nvPr/>
        </p:nvPicPr>
        <p:blipFill rotWithShape="1">
          <a:blip r:embed="rId3">
            <a:alphaModFix/>
          </a:blip>
          <a:srcRect b="0" l="600" r="-599" t="0"/>
          <a:stretch/>
        </p:blipFill>
        <p:spPr>
          <a:xfrm>
            <a:off x="152400" y="1454550"/>
            <a:ext cx="11887199" cy="315789"/>
          </a:xfrm>
          <a:prstGeom prst="rect">
            <a:avLst/>
          </a:prstGeom>
          <a:noFill/>
          <a:ln cap="flat" cmpd="sng" w="28575">
            <a:solidFill>
              <a:srgbClr val="0000FF"/>
            </a:solidFill>
            <a:prstDash val="solid"/>
            <a:round/>
            <a:headEnd len="sm" w="sm" type="none"/>
            <a:tailEnd len="sm" w="sm" type="none"/>
          </a:ln>
        </p:spPr>
      </p:pic>
      <p:pic>
        <p:nvPicPr>
          <p:cNvPr id="260" name="Google Shape;260;p33"/>
          <p:cNvPicPr preferRelativeResize="0"/>
          <p:nvPr/>
        </p:nvPicPr>
        <p:blipFill>
          <a:blip r:embed="rId4">
            <a:alphaModFix/>
          </a:blip>
          <a:stretch>
            <a:fillRect/>
          </a:stretch>
        </p:blipFill>
        <p:spPr>
          <a:xfrm>
            <a:off x="152400" y="4589739"/>
            <a:ext cx="11887196" cy="1804039"/>
          </a:xfrm>
          <a:prstGeom prst="rect">
            <a:avLst/>
          </a:prstGeom>
          <a:noFill/>
          <a:ln cap="flat" cmpd="sng" w="28575">
            <a:solidFill>
              <a:srgbClr val="0000FF"/>
            </a:solidFill>
            <a:prstDash val="solid"/>
            <a:round/>
            <a:headEnd len="sm" w="sm" type="none"/>
            <a:tailEnd len="sm" w="sm" type="none"/>
          </a:ln>
        </p:spPr>
      </p:pic>
      <p:pic>
        <p:nvPicPr>
          <p:cNvPr id="261" name="Google Shape;261;p33"/>
          <p:cNvPicPr preferRelativeResize="0"/>
          <p:nvPr/>
        </p:nvPicPr>
        <p:blipFill>
          <a:blip r:embed="rId5">
            <a:alphaModFix/>
          </a:blip>
          <a:stretch>
            <a:fillRect/>
          </a:stretch>
        </p:blipFill>
        <p:spPr>
          <a:xfrm>
            <a:off x="1160925" y="1846550"/>
            <a:ext cx="3556001" cy="2667001"/>
          </a:xfrm>
          <a:prstGeom prst="rect">
            <a:avLst/>
          </a:prstGeom>
          <a:noFill/>
          <a:ln>
            <a:noFill/>
          </a:ln>
        </p:spPr>
      </p:pic>
      <p:pic>
        <p:nvPicPr>
          <p:cNvPr id="262" name="Google Shape;262;p33"/>
          <p:cNvPicPr preferRelativeResize="0"/>
          <p:nvPr/>
        </p:nvPicPr>
        <p:blipFill>
          <a:blip r:embed="rId6">
            <a:alphaModFix/>
          </a:blip>
          <a:stretch>
            <a:fillRect/>
          </a:stretch>
        </p:blipFill>
        <p:spPr>
          <a:xfrm>
            <a:off x="6348500" y="1843776"/>
            <a:ext cx="3556000" cy="267256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Google Shape;267;p34"/>
          <p:cNvSpPr txBox="1"/>
          <p:nvPr>
            <p:ph type="title"/>
          </p:nvPr>
        </p:nvSpPr>
        <p:spPr>
          <a:xfrm>
            <a:off x="641550" y="30367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Lemon"/>
              <a:buNone/>
            </a:pPr>
            <a:r>
              <a:rPr lang="en-US">
                <a:solidFill>
                  <a:schemeClr val="lt1"/>
                </a:solidFill>
                <a:highlight>
                  <a:srgbClr val="000000"/>
                </a:highlight>
              </a:rPr>
              <a:t>#trashcaptions</a:t>
            </a:r>
            <a:endParaRPr/>
          </a:p>
        </p:txBody>
      </p:sp>
      <p:pic>
        <p:nvPicPr>
          <p:cNvPr id="268" name="Google Shape;268;p34"/>
          <p:cNvPicPr preferRelativeResize="0"/>
          <p:nvPr/>
        </p:nvPicPr>
        <p:blipFill>
          <a:blip r:embed="rId3">
            <a:alphaModFix/>
          </a:blip>
          <a:stretch>
            <a:fillRect/>
          </a:stretch>
        </p:blipFill>
        <p:spPr>
          <a:xfrm>
            <a:off x="271488" y="2344725"/>
            <a:ext cx="11649028" cy="1999250"/>
          </a:xfrm>
          <a:prstGeom prst="rect">
            <a:avLst/>
          </a:prstGeom>
          <a:noFill/>
          <a:ln cap="flat" cmpd="sng" w="28575">
            <a:solidFill>
              <a:srgbClr val="0000FF"/>
            </a:solidFill>
            <a:prstDash val="solid"/>
            <a:round/>
            <a:headEnd len="sm" w="sm" type="none"/>
            <a:tailEnd len="sm" w="sm" type="none"/>
          </a:ln>
        </p:spPr>
      </p:pic>
      <p:sp>
        <p:nvSpPr>
          <p:cNvPr id="269" name="Google Shape;269;p34"/>
          <p:cNvSpPr txBox="1"/>
          <p:nvPr>
            <p:ph idx="1" type="body"/>
          </p:nvPr>
        </p:nvSpPr>
        <p:spPr>
          <a:xfrm>
            <a:off x="420325" y="1458000"/>
            <a:ext cx="11147400" cy="5331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chemeClr val="lt1"/>
              </a:buClr>
              <a:buSzPts val="2800"/>
              <a:buChar char="•"/>
            </a:pPr>
            <a:r>
              <a:rPr lang="en-US">
                <a:solidFill>
                  <a:schemeClr val="lt1"/>
                </a:solidFill>
                <a:highlight>
                  <a:srgbClr val="000000"/>
                </a:highlight>
              </a:rPr>
              <a:t>“Information on line 21, but not CC”</a:t>
            </a:r>
            <a:endParaRPr/>
          </a:p>
          <a:p>
            <a:pPr indent="0" lvl="0" marL="685800" rtl="0" algn="l">
              <a:lnSpc>
                <a:spcPct val="80000"/>
              </a:lnSpc>
              <a:spcBef>
                <a:spcPts val="500"/>
              </a:spcBef>
              <a:spcAft>
                <a:spcPts val="0"/>
              </a:spcAft>
              <a:buNone/>
            </a:pPr>
            <a:r>
              <a:t/>
            </a:r>
            <a:endParaRPr/>
          </a:p>
        </p:txBody>
      </p:sp>
      <p:pic>
        <p:nvPicPr>
          <p:cNvPr id="270" name="Google Shape;270;p34"/>
          <p:cNvPicPr preferRelativeResize="0"/>
          <p:nvPr/>
        </p:nvPicPr>
        <p:blipFill>
          <a:blip r:embed="rId4">
            <a:alphaModFix/>
          </a:blip>
          <a:stretch>
            <a:fillRect/>
          </a:stretch>
        </p:blipFill>
        <p:spPr>
          <a:xfrm>
            <a:off x="8731625" y="1035425"/>
            <a:ext cx="1098175" cy="1098175"/>
          </a:xfrm>
          <a:prstGeom prst="rect">
            <a:avLst/>
          </a:prstGeom>
          <a:noFill/>
          <a:ln>
            <a:noFill/>
          </a:ln>
        </p:spPr>
      </p:pic>
      <p:pic>
        <p:nvPicPr>
          <p:cNvPr id="271" name="Google Shape;271;p34"/>
          <p:cNvPicPr preferRelativeResize="0"/>
          <p:nvPr/>
        </p:nvPicPr>
        <p:blipFill>
          <a:blip r:embed="rId5">
            <a:alphaModFix/>
          </a:blip>
          <a:stretch>
            <a:fillRect/>
          </a:stretch>
        </p:blipFill>
        <p:spPr>
          <a:xfrm>
            <a:off x="1443900" y="4555100"/>
            <a:ext cx="9074596" cy="2188300"/>
          </a:xfrm>
          <a:prstGeom prst="rect">
            <a:avLst/>
          </a:prstGeom>
          <a:noFill/>
          <a:ln cap="flat" cmpd="sng" w="28575">
            <a:solidFill>
              <a:srgbClr val="0000FF"/>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Google Shape;276;p35"/>
          <p:cNvSpPr txBox="1"/>
          <p:nvPr>
            <p:ph type="title"/>
          </p:nvPr>
        </p:nvSpPr>
        <p:spPr>
          <a:xfrm>
            <a:off x="336750" y="-1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Lemon"/>
              <a:buNone/>
            </a:pPr>
            <a:r>
              <a:rPr lang="en-US">
                <a:solidFill>
                  <a:schemeClr val="lt1"/>
                </a:solidFill>
                <a:highlight>
                  <a:srgbClr val="000000"/>
                </a:highlight>
              </a:rPr>
              <a:t>#trashcaptions</a:t>
            </a:r>
            <a:endParaRPr/>
          </a:p>
        </p:txBody>
      </p:sp>
      <p:pic>
        <p:nvPicPr>
          <p:cNvPr id="277" name="Google Shape;277;p35"/>
          <p:cNvPicPr preferRelativeResize="0"/>
          <p:nvPr/>
        </p:nvPicPr>
        <p:blipFill>
          <a:blip r:embed="rId3">
            <a:alphaModFix/>
          </a:blip>
          <a:stretch>
            <a:fillRect/>
          </a:stretch>
        </p:blipFill>
        <p:spPr>
          <a:xfrm>
            <a:off x="582700" y="4062125"/>
            <a:ext cx="3518651" cy="2638975"/>
          </a:xfrm>
          <a:prstGeom prst="rect">
            <a:avLst/>
          </a:prstGeom>
          <a:noFill/>
          <a:ln>
            <a:noFill/>
          </a:ln>
        </p:spPr>
      </p:pic>
      <p:pic>
        <p:nvPicPr>
          <p:cNvPr id="278" name="Google Shape;278;p35"/>
          <p:cNvPicPr preferRelativeResize="0"/>
          <p:nvPr/>
        </p:nvPicPr>
        <p:blipFill>
          <a:blip r:embed="rId4">
            <a:alphaModFix/>
          </a:blip>
          <a:stretch>
            <a:fillRect/>
          </a:stretch>
        </p:blipFill>
        <p:spPr>
          <a:xfrm>
            <a:off x="4621200" y="1613650"/>
            <a:ext cx="7410775" cy="5002300"/>
          </a:xfrm>
          <a:prstGeom prst="rect">
            <a:avLst/>
          </a:prstGeom>
          <a:noFill/>
          <a:ln cap="flat" cmpd="sng" w="28575">
            <a:solidFill>
              <a:srgbClr val="0000FF"/>
            </a:solidFill>
            <a:prstDash val="solid"/>
            <a:round/>
            <a:headEnd len="sm" w="sm" type="none"/>
            <a:tailEnd len="sm" w="sm" type="none"/>
          </a:ln>
        </p:spPr>
      </p:pic>
      <p:pic>
        <p:nvPicPr>
          <p:cNvPr id="279" name="Google Shape;279;p35"/>
          <p:cNvPicPr preferRelativeResize="0"/>
          <p:nvPr/>
        </p:nvPicPr>
        <p:blipFill>
          <a:blip r:embed="rId5">
            <a:alphaModFix/>
          </a:blip>
          <a:stretch>
            <a:fillRect/>
          </a:stretch>
        </p:blipFill>
        <p:spPr>
          <a:xfrm>
            <a:off x="582700" y="1271046"/>
            <a:ext cx="3518651" cy="2679028"/>
          </a:xfrm>
          <a:prstGeom prst="rect">
            <a:avLst/>
          </a:prstGeom>
          <a:noFill/>
          <a:ln>
            <a:noFill/>
          </a:ln>
        </p:spPr>
      </p:pic>
      <p:pic>
        <p:nvPicPr>
          <p:cNvPr id="280" name="Google Shape;280;p35"/>
          <p:cNvPicPr preferRelativeResize="0"/>
          <p:nvPr/>
        </p:nvPicPr>
        <p:blipFill>
          <a:blip r:embed="rId6">
            <a:alphaModFix/>
          </a:blip>
          <a:stretch>
            <a:fillRect/>
          </a:stretch>
        </p:blipFill>
        <p:spPr>
          <a:xfrm>
            <a:off x="5792576" y="275750"/>
            <a:ext cx="1374700" cy="1048824"/>
          </a:xfrm>
          <a:prstGeom prst="rect">
            <a:avLst/>
          </a:prstGeom>
          <a:noFill/>
          <a:ln>
            <a:noFill/>
          </a:ln>
        </p:spPr>
      </p:pic>
      <p:pic>
        <p:nvPicPr>
          <p:cNvPr id="281" name="Google Shape;281;p35"/>
          <p:cNvPicPr preferRelativeResize="0"/>
          <p:nvPr/>
        </p:nvPicPr>
        <p:blipFill>
          <a:blip r:embed="rId7">
            <a:alphaModFix/>
          </a:blip>
          <a:stretch>
            <a:fillRect/>
          </a:stretch>
        </p:blipFill>
        <p:spPr>
          <a:xfrm>
            <a:off x="7684538" y="275750"/>
            <a:ext cx="1406537" cy="1048826"/>
          </a:xfrm>
          <a:prstGeom prst="rect">
            <a:avLst/>
          </a:prstGeom>
          <a:noFill/>
          <a:ln>
            <a:noFill/>
          </a:ln>
        </p:spPr>
      </p:pic>
      <p:pic>
        <p:nvPicPr>
          <p:cNvPr id="282" name="Google Shape;282;p35"/>
          <p:cNvPicPr preferRelativeResize="0"/>
          <p:nvPr/>
        </p:nvPicPr>
        <p:blipFill>
          <a:blip r:embed="rId8">
            <a:alphaModFix/>
          </a:blip>
          <a:stretch>
            <a:fillRect/>
          </a:stretch>
        </p:blipFill>
        <p:spPr>
          <a:xfrm>
            <a:off x="9584424" y="279976"/>
            <a:ext cx="1374699" cy="1044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36"/>
          <p:cNvSpPr txBox="1"/>
          <p:nvPr>
            <p:ph type="title"/>
          </p:nvPr>
        </p:nvSpPr>
        <p:spPr>
          <a:xfrm>
            <a:off x="336750" y="-1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Lemon"/>
              <a:buNone/>
            </a:pPr>
            <a:r>
              <a:rPr lang="en-US">
                <a:solidFill>
                  <a:schemeClr val="lt1"/>
                </a:solidFill>
                <a:highlight>
                  <a:srgbClr val="000000"/>
                </a:highlight>
              </a:rPr>
              <a:t>WHAT’S NEXT?</a:t>
            </a:r>
            <a:endParaRPr/>
          </a:p>
        </p:txBody>
      </p:sp>
      <p:pic>
        <p:nvPicPr>
          <p:cNvPr id="288" name="Google Shape;288;p36"/>
          <p:cNvPicPr preferRelativeResize="0"/>
          <p:nvPr/>
        </p:nvPicPr>
        <p:blipFill>
          <a:blip r:embed="rId3">
            <a:alphaModFix/>
          </a:blip>
          <a:stretch>
            <a:fillRect/>
          </a:stretch>
        </p:blipFill>
        <p:spPr>
          <a:xfrm>
            <a:off x="5697075" y="611850"/>
            <a:ext cx="6372850" cy="5416925"/>
          </a:xfrm>
          <a:prstGeom prst="rect">
            <a:avLst/>
          </a:prstGeom>
          <a:noFill/>
          <a:ln cap="flat" cmpd="sng" w="38100">
            <a:solidFill>
              <a:srgbClr val="0000FF"/>
            </a:solidFill>
            <a:prstDash val="solid"/>
            <a:round/>
            <a:headEnd len="sm" w="sm" type="none"/>
            <a:tailEnd len="sm" w="sm" type="none"/>
          </a:ln>
        </p:spPr>
      </p:pic>
      <p:sp>
        <p:nvSpPr>
          <p:cNvPr id="289" name="Google Shape;289;p36"/>
          <p:cNvSpPr txBox="1"/>
          <p:nvPr/>
        </p:nvSpPr>
        <p:spPr>
          <a:xfrm>
            <a:off x="117800" y="1507175"/>
            <a:ext cx="5208000" cy="4902600"/>
          </a:xfrm>
          <a:prstGeom prst="rect">
            <a:avLst/>
          </a:prstGeom>
          <a:noFill/>
          <a:ln>
            <a:noFill/>
          </a:ln>
        </p:spPr>
        <p:txBody>
          <a:bodyPr anchorCtr="0" anchor="t" bIns="91425" lIns="91425" spcFirstLastPara="1" rIns="91425" wrap="square" tIns="91425">
            <a:noAutofit/>
          </a:bodyPr>
          <a:lstStyle/>
          <a:p>
            <a:pPr indent="-342900" lvl="0" marL="457200" rtl="0" algn="l">
              <a:lnSpc>
                <a:spcPct val="80000"/>
              </a:lnSpc>
              <a:spcBef>
                <a:spcPts val="500"/>
              </a:spcBef>
              <a:spcAft>
                <a:spcPts val="0"/>
              </a:spcAft>
              <a:buClr>
                <a:schemeClr val="dk1"/>
              </a:buClr>
              <a:buSzPts val="1800"/>
              <a:buFont typeface="Roboto Mono"/>
              <a:buChar char="●"/>
            </a:pPr>
            <a:r>
              <a:rPr lang="en-US" sz="2400">
                <a:solidFill>
                  <a:schemeClr val="dk1"/>
                </a:solidFill>
                <a:latin typeface="Roboto Mono"/>
                <a:ea typeface="Roboto Mono"/>
                <a:cs typeface="Roboto Mono"/>
                <a:sym typeface="Roboto Mono"/>
              </a:rPr>
              <a:t>Incorporation into vrecord</a:t>
            </a:r>
            <a:endParaRPr sz="2400">
              <a:solidFill>
                <a:schemeClr val="dk1"/>
              </a:solidFill>
              <a:latin typeface="Roboto Mono"/>
              <a:ea typeface="Roboto Mono"/>
              <a:cs typeface="Roboto Mono"/>
              <a:sym typeface="Roboto Mono"/>
            </a:endParaRPr>
          </a:p>
          <a:p>
            <a:pPr indent="-342900" lvl="0" marL="457200" rtl="0" algn="l">
              <a:lnSpc>
                <a:spcPct val="80000"/>
              </a:lnSpc>
              <a:spcBef>
                <a:spcPts val="500"/>
              </a:spcBef>
              <a:spcAft>
                <a:spcPts val="0"/>
              </a:spcAft>
              <a:buClr>
                <a:schemeClr val="dk1"/>
              </a:buClr>
              <a:buSzPts val="1800"/>
              <a:buFont typeface="Roboto Mono"/>
              <a:buChar char="●"/>
            </a:pPr>
            <a:r>
              <a:rPr lang="en-US" sz="2400">
                <a:solidFill>
                  <a:schemeClr val="dk1"/>
                </a:solidFill>
                <a:latin typeface="Roboto Mono"/>
                <a:ea typeface="Roboto Mono"/>
                <a:cs typeface="Roboto Mono"/>
                <a:sym typeface="Roboto Mono"/>
              </a:rPr>
              <a:t>Handling of multiple caption tracks (odds and evens, English and SAP)</a:t>
            </a:r>
            <a:endParaRPr sz="2400">
              <a:solidFill>
                <a:schemeClr val="dk1"/>
              </a:solidFill>
              <a:latin typeface="Roboto Mono"/>
              <a:ea typeface="Roboto Mono"/>
              <a:cs typeface="Roboto Mono"/>
              <a:sym typeface="Roboto Mono"/>
            </a:endParaRPr>
          </a:p>
          <a:p>
            <a:pPr indent="-342900" lvl="0" marL="457200" rtl="0" algn="l">
              <a:lnSpc>
                <a:spcPct val="80000"/>
              </a:lnSpc>
              <a:spcBef>
                <a:spcPts val="500"/>
              </a:spcBef>
              <a:spcAft>
                <a:spcPts val="0"/>
              </a:spcAft>
              <a:buClr>
                <a:schemeClr val="dk1"/>
              </a:buClr>
              <a:buSzPts val="1800"/>
              <a:buFont typeface="Roboto Mono"/>
              <a:buChar char="●"/>
            </a:pPr>
            <a:r>
              <a:rPr lang="en-US" sz="2400">
                <a:solidFill>
                  <a:schemeClr val="dk1"/>
                </a:solidFill>
                <a:latin typeface="Roboto Mono"/>
                <a:ea typeface="Roboto Mono"/>
                <a:cs typeface="Roboto Mono"/>
                <a:sym typeface="Roboto Mono"/>
              </a:rPr>
              <a:t>Refinement of testing for presence of captions (beginning, middle, and end)</a:t>
            </a:r>
            <a:endParaRPr sz="2400">
              <a:solidFill>
                <a:schemeClr val="dk1"/>
              </a:solidFill>
              <a:latin typeface="Roboto Mono"/>
              <a:ea typeface="Roboto Mono"/>
              <a:cs typeface="Roboto Mono"/>
              <a:sym typeface="Roboto Mono"/>
            </a:endParaRPr>
          </a:p>
          <a:p>
            <a:pPr indent="-342900" lvl="0" marL="457200" rtl="0" algn="l">
              <a:lnSpc>
                <a:spcPct val="80000"/>
              </a:lnSpc>
              <a:spcBef>
                <a:spcPts val="500"/>
              </a:spcBef>
              <a:spcAft>
                <a:spcPts val="0"/>
              </a:spcAft>
              <a:buClr>
                <a:schemeClr val="dk1"/>
              </a:buClr>
              <a:buSzPts val="1800"/>
              <a:buFont typeface="Roboto Mono"/>
              <a:buChar char="●"/>
            </a:pPr>
            <a:r>
              <a:rPr lang="en-US" sz="2400">
                <a:solidFill>
                  <a:schemeClr val="dk1"/>
                </a:solidFill>
                <a:latin typeface="Roboto Mono"/>
                <a:ea typeface="Roboto Mono"/>
                <a:cs typeface="Roboto Mono"/>
                <a:sym typeface="Roboto Mono"/>
              </a:rPr>
              <a:t>Development of quality control procedures for closed captioning</a:t>
            </a:r>
            <a:endParaRPr sz="1800">
              <a:solidFill>
                <a:schemeClr val="dk1"/>
              </a:solidFill>
              <a:latin typeface="Roboto Mono"/>
              <a:ea typeface="Roboto Mono"/>
              <a:cs typeface="Roboto Mono"/>
              <a:sym typeface="Roboto Mono"/>
            </a:endParaRPr>
          </a:p>
          <a:p>
            <a:pPr indent="-342900" lvl="0" marL="457200" rtl="0" algn="l">
              <a:lnSpc>
                <a:spcPct val="80000"/>
              </a:lnSpc>
              <a:spcBef>
                <a:spcPts val="500"/>
              </a:spcBef>
              <a:spcAft>
                <a:spcPts val="0"/>
              </a:spcAft>
              <a:buClr>
                <a:schemeClr val="dk1"/>
              </a:buClr>
              <a:buSzPts val="1800"/>
              <a:buFont typeface="Roboto Mono"/>
              <a:buChar char="●"/>
            </a:pPr>
            <a:r>
              <a:rPr lang="en-US" sz="2400">
                <a:solidFill>
                  <a:schemeClr val="dk1"/>
                </a:solidFill>
                <a:latin typeface="Roboto Mono"/>
                <a:ea typeface="Roboto Mono"/>
                <a:cs typeface="Roboto Mono"/>
                <a:sym typeface="Roboto Mono"/>
              </a:rPr>
              <a:t>Better reporting on trash captions</a:t>
            </a:r>
            <a:endParaRPr sz="1800">
              <a:solidFill>
                <a:schemeClr val="dk1"/>
              </a:solidFill>
              <a:latin typeface="Roboto Mono"/>
              <a:ea typeface="Roboto Mono"/>
              <a:cs typeface="Roboto Mono"/>
              <a:sym typeface="Roboto Mono"/>
            </a:endParaRPr>
          </a:p>
          <a:p>
            <a:pPr indent="0" lvl="0" marL="0" rtl="0" algn="l">
              <a:lnSpc>
                <a:spcPct val="80000"/>
              </a:lnSpc>
              <a:spcBef>
                <a:spcPts val="500"/>
              </a:spcBef>
              <a:spcAft>
                <a:spcPts val="0"/>
              </a:spcAft>
              <a:buNone/>
            </a:pPr>
            <a:r>
              <a:t/>
            </a:r>
            <a:endParaRPr sz="1800">
              <a:solidFill>
                <a:schemeClr val="dk1"/>
              </a:solidFill>
              <a:latin typeface="Roboto Mono"/>
              <a:ea typeface="Roboto Mono"/>
              <a:cs typeface="Roboto Mono"/>
              <a:sym typeface="Roboto Mon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pic>
        <p:nvPicPr>
          <p:cNvPr id="103" name="Google Shape;103;p15"/>
          <p:cNvPicPr preferRelativeResize="0"/>
          <p:nvPr/>
        </p:nvPicPr>
        <p:blipFill>
          <a:blip r:embed="rId3">
            <a:alphaModFix/>
          </a:blip>
          <a:stretch>
            <a:fillRect/>
          </a:stretch>
        </p:blipFill>
        <p:spPr>
          <a:xfrm>
            <a:off x="3191700" y="1843225"/>
            <a:ext cx="5808600" cy="4351982"/>
          </a:xfrm>
          <a:prstGeom prst="rect">
            <a:avLst/>
          </a:prstGeom>
          <a:noFill/>
          <a:ln>
            <a:noFill/>
          </a:ln>
        </p:spPr>
      </p:pic>
      <p:sp>
        <p:nvSpPr>
          <p:cNvPr id="104" name="Google Shape;104;p15"/>
          <p:cNvSpPr txBox="1"/>
          <p:nvPr/>
        </p:nvSpPr>
        <p:spPr>
          <a:xfrm>
            <a:off x="3191700" y="6329875"/>
            <a:ext cx="58086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000">
                <a:latin typeface="Roboto Mono"/>
                <a:ea typeface="Roboto Mono"/>
                <a:cs typeface="Roboto Mono"/>
                <a:sym typeface="Roboto Mono"/>
              </a:rPr>
              <a:t>The French Chef, </a:t>
            </a:r>
            <a:r>
              <a:rPr lang="en-US" sz="1000">
                <a:latin typeface="Roboto Mono"/>
                <a:ea typeface="Roboto Mono"/>
                <a:cs typeface="Roboto Mono"/>
                <a:sym typeface="Roboto Mono"/>
              </a:rPr>
              <a:t>WGBH, </a:t>
            </a:r>
            <a:r>
              <a:rPr lang="en-US" sz="1000" u="sng">
                <a:solidFill>
                  <a:schemeClr val="hlink"/>
                </a:solidFill>
                <a:latin typeface="Roboto Mono"/>
                <a:ea typeface="Roboto Mono"/>
                <a:cs typeface="Roboto Mono"/>
                <a:sym typeface="Roboto Mono"/>
                <a:hlinkClick r:id="rId4"/>
              </a:rPr>
              <a:t>https://www.wgbh.org/foundation/julia-child</a:t>
            </a:r>
            <a:endParaRPr sz="1000">
              <a:latin typeface="Roboto Mono"/>
              <a:ea typeface="Roboto Mono"/>
              <a:cs typeface="Roboto Mono"/>
              <a:sym typeface="Roboto Mono"/>
            </a:endParaRPr>
          </a:p>
        </p:txBody>
      </p:sp>
      <p:sp>
        <p:nvSpPr>
          <p:cNvPr id="105" name="Google Shape;105;p15"/>
          <p:cNvSpPr txBox="1"/>
          <p:nvPr>
            <p:ph type="title"/>
          </p:nvPr>
        </p:nvSpPr>
        <p:spPr>
          <a:xfrm>
            <a:off x="838200" y="377650"/>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Lemon"/>
              <a:buNone/>
            </a:pPr>
            <a:r>
              <a:rPr lang="en-US">
                <a:solidFill>
                  <a:schemeClr val="lt1"/>
                </a:solidFill>
                <a:highlight>
                  <a:srgbClr val="000000"/>
                </a:highlight>
              </a:rPr>
              <a:t>WHY CLOSED CAPTIONS?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pic>
        <p:nvPicPr>
          <p:cNvPr id="111" name="Google Shape;111;p16"/>
          <p:cNvPicPr preferRelativeResize="0"/>
          <p:nvPr/>
        </p:nvPicPr>
        <p:blipFill>
          <a:blip r:embed="rId3">
            <a:alphaModFix/>
          </a:blip>
          <a:stretch>
            <a:fillRect/>
          </a:stretch>
        </p:blipFill>
        <p:spPr>
          <a:xfrm>
            <a:off x="1184150" y="2132026"/>
            <a:ext cx="9786953" cy="2488200"/>
          </a:xfrm>
          <a:prstGeom prst="rect">
            <a:avLst/>
          </a:prstGeom>
          <a:noFill/>
          <a:ln>
            <a:noFill/>
          </a:ln>
        </p:spPr>
      </p:pic>
      <p:sp>
        <p:nvSpPr>
          <p:cNvPr id="112" name="Google Shape;112;p16"/>
          <p:cNvSpPr/>
          <p:nvPr/>
        </p:nvSpPr>
        <p:spPr>
          <a:xfrm>
            <a:off x="1195100" y="1948875"/>
            <a:ext cx="6600600" cy="588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6"/>
          <p:cNvSpPr/>
          <p:nvPr/>
        </p:nvSpPr>
        <p:spPr>
          <a:xfrm>
            <a:off x="10277825" y="4178900"/>
            <a:ext cx="1057800" cy="730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6"/>
          <p:cNvSpPr txBox="1"/>
          <p:nvPr/>
        </p:nvSpPr>
        <p:spPr>
          <a:xfrm>
            <a:off x="5180875" y="5048888"/>
            <a:ext cx="5808600" cy="461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1000">
                <a:solidFill>
                  <a:schemeClr val="dk1"/>
                </a:solidFill>
                <a:latin typeface="Roboto Mono"/>
                <a:ea typeface="Roboto Mono"/>
                <a:cs typeface="Roboto Mono"/>
                <a:sym typeface="Roboto Mono"/>
              </a:rPr>
              <a:t>Gregory J. </a:t>
            </a:r>
            <a:r>
              <a:rPr lang="en-US" sz="1000">
                <a:latin typeface="Roboto Mono"/>
                <a:ea typeface="Roboto Mono"/>
                <a:cs typeface="Roboto Mono"/>
                <a:sym typeface="Roboto Mono"/>
              </a:rPr>
              <a:t>Downey,</a:t>
            </a:r>
            <a:r>
              <a:rPr i="1" lang="en-US" sz="1000">
                <a:latin typeface="Roboto Mono"/>
                <a:ea typeface="Roboto Mono"/>
                <a:cs typeface="Roboto Mono"/>
                <a:sym typeface="Roboto Mono"/>
              </a:rPr>
              <a:t> Closed Captioning: Subtitling, Stenography, and the Digital Convergence of Text with Television, </a:t>
            </a:r>
            <a:r>
              <a:rPr lang="en-US" sz="1000">
                <a:latin typeface="Roboto Mono"/>
                <a:ea typeface="Roboto Mono"/>
                <a:cs typeface="Roboto Mono"/>
                <a:sym typeface="Roboto Mono"/>
              </a:rPr>
              <a:t>2008, pg. 4</a:t>
            </a:r>
            <a:endParaRPr sz="1000">
              <a:latin typeface="Roboto Mono"/>
              <a:ea typeface="Roboto Mono"/>
              <a:cs typeface="Roboto Mono"/>
              <a:sym typeface="Roboto Mono"/>
            </a:endParaRPr>
          </a:p>
        </p:txBody>
      </p:sp>
      <p:sp>
        <p:nvSpPr>
          <p:cNvPr id="115" name="Google Shape;115;p16"/>
          <p:cNvSpPr txBox="1"/>
          <p:nvPr>
            <p:ph type="title"/>
          </p:nvPr>
        </p:nvSpPr>
        <p:spPr>
          <a:xfrm>
            <a:off x="838200" y="377650"/>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Lemon"/>
              <a:buNone/>
            </a:pPr>
            <a:r>
              <a:rPr lang="en-US">
                <a:solidFill>
                  <a:schemeClr val="lt1"/>
                </a:solidFill>
                <a:highlight>
                  <a:srgbClr val="000000"/>
                </a:highlight>
              </a:rPr>
              <a:t>WHY CLOSED CAPTIONS?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17"/>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The North American analog caption format is called EIA-608, CEA-608, or “Line 21.” It can be present in:</a:t>
            </a:r>
            <a:endParaRPr/>
          </a:p>
          <a:p>
            <a:pPr indent="-342900" lvl="0" marL="457200" rtl="0" algn="l">
              <a:spcBef>
                <a:spcPts val="1000"/>
              </a:spcBef>
              <a:spcAft>
                <a:spcPts val="0"/>
              </a:spcAft>
              <a:buSzPts val="1800"/>
              <a:buChar char="•"/>
            </a:pPr>
            <a:r>
              <a:rPr lang="en-US"/>
              <a:t>NTSC broadcast television and home media</a:t>
            </a:r>
            <a:endParaRPr/>
          </a:p>
          <a:p>
            <a:pPr indent="-342900" lvl="0" marL="457200" rtl="0" algn="l">
              <a:spcBef>
                <a:spcPts val="0"/>
              </a:spcBef>
              <a:spcAft>
                <a:spcPts val="0"/>
              </a:spcAft>
              <a:buSzPts val="1800"/>
              <a:buChar char="•"/>
            </a:pPr>
            <a:r>
              <a:rPr lang="en-US"/>
              <a:t>ATSC </a:t>
            </a:r>
            <a:r>
              <a:rPr lang="en-US"/>
              <a:t>broadcast television</a:t>
            </a:r>
            <a:endParaRPr/>
          </a:p>
          <a:p>
            <a:pPr indent="-342900" lvl="1" marL="914400" rtl="0" algn="l">
              <a:spcBef>
                <a:spcPts val="0"/>
              </a:spcBef>
              <a:spcAft>
                <a:spcPts val="0"/>
              </a:spcAft>
              <a:buSzPts val="1800"/>
              <a:buChar char="•"/>
            </a:pPr>
            <a:r>
              <a:rPr lang="en-US"/>
              <a:t>The FCC still requires analog captions in digital broadcasts: “608 over 708”</a:t>
            </a:r>
            <a:endParaRPr/>
          </a:p>
          <a:p>
            <a:pPr indent="0" lvl="0" marL="0" rtl="0" algn="l">
              <a:spcBef>
                <a:spcPts val="1000"/>
              </a:spcBef>
              <a:spcAft>
                <a:spcPts val="0"/>
              </a:spcAft>
              <a:buNone/>
            </a:pPr>
            <a:r>
              <a:rPr lang="en-US"/>
              <a:t>Not the same, though related:</a:t>
            </a:r>
            <a:endParaRPr/>
          </a:p>
          <a:p>
            <a:pPr indent="-342900" lvl="0" marL="457200" rtl="0" algn="l">
              <a:spcBef>
                <a:spcPts val="1000"/>
              </a:spcBef>
              <a:spcAft>
                <a:spcPts val="0"/>
              </a:spcAft>
              <a:buSzPts val="1800"/>
              <a:buChar char="•"/>
            </a:pPr>
            <a:r>
              <a:rPr lang="en-US"/>
              <a:t>Teletext (European analog captioning system)</a:t>
            </a:r>
            <a:endParaRPr/>
          </a:p>
          <a:p>
            <a:pPr indent="-342900" lvl="0" marL="457200" rtl="0" algn="l">
              <a:spcBef>
                <a:spcPts val="0"/>
              </a:spcBef>
              <a:spcAft>
                <a:spcPts val="0"/>
              </a:spcAft>
              <a:buSzPts val="1800"/>
              <a:buChar char="•"/>
            </a:pPr>
            <a:r>
              <a:rPr lang="en-US"/>
              <a:t>ATSC born-digital captions: EIA-708 or CEA-708</a:t>
            </a:r>
            <a:endParaRPr/>
          </a:p>
          <a:p>
            <a:pPr indent="-342900" lvl="0" marL="457200" rtl="0" algn="l">
              <a:spcBef>
                <a:spcPts val="0"/>
              </a:spcBef>
              <a:spcAft>
                <a:spcPts val="0"/>
              </a:spcAft>
              <a:buSzPts val="1800"/>
              <a:buChar char="•"/>
            </a:pPr>
            <a:r>
              <a:rPr lang="en-US"/>
              <a:t>Born-digital captions for streaming media</a:t>
            </a:r>
            <a:endParaRPr/>
          </a:p>
        </p:txBody>
      </p:sp>
      <p:sp>
        <p:nvSpPr>
          <p:cNvPr id="122" name="Google Shape;122;p17"/>
          <p:cNvSpPr txBox="1"/>
          <p:nvPr>
            <p:ph type="title"/>
          </p:nvPr>
        </p:nvSpPr>
        <p:spPr>
          <a:xfrm>
            <a:off x="838200" y="377650"/>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Lemon"/>
              <a:buNone/>
            </a:pPr>
            <a:r>
              <a:rPr lang="en-US">
                <a:solidFill>
                  <a:schemeClr val="lt1"/>
                </a:solidFill>
                <a:highlight>
                  <a:srgbClr val="000000"/>
                </a:highlight>
              </a:rPr>
              <a:t>WHAT MATERIALS HAVE</a:t>
            </a:r>
            <a:endParaRPr>
              <a:solidFill>
                <a:schemeClr val="lt1"/>
              </a:solidFill>
              <a:highlight>
                <a:srgbClr val="000000"/>
              </a:highlight>
            </a:endParaRPr>
          </a:p>
          <a:p>
            <a:pPr indent="0" lvl="0" marL="0" rtl="0" algn="l">
              <a:lnSpc>
                <a:spcPct val="90000"/>
              </a:lnSpc>
              <a:spcBef>
                <a:spcPts val="0"/>
              </a:spcBef>
              <a:spcAft>
                <a:spcPts val="0"/>
              </a:spcAft>
              <a:buClr>
                <a:schemeClr val="lt1"/>
              </a:buClr>
              <a:buSzPts val="4400"/>
              <a:buFont typeface="Lemon"/>
              <a:buNone/>
            </a:pPr>
            <a:r>
              <a:rPr lang="en-US">
                <a:solidFill>
                  <a:schemeClr val="lt1"/>
                </a:solidFill>
                <a:highlight>
                  <a:srgbClr val="000000"/>
                </a:highlight>
              </a:rPr>
              <a:t>CLOSED CAPTIONS?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18"/>
          <p:cNvSpPr txBox="1"/>
          <p:nvPr>
            <p:ph idx="1" type="body"/>
          </p:nvPr>
        </p:nvSpPr>
        <p:spPr>
          <a:xfrm>
            <a:off x="838200" y="1508600"/>
            <a:ext cx="10515600" cy="4668300"/>
          </a:xfrm>
          <a:prstGeom prst="rect">
            <a:avLst/>
          </a:prstGeom>
        </p:spPr>
        <p:txBody>
          <a:bodyPr anchorCtr="0" anchor="t" bIns="45700" lIns="91425" spcFirstLastPara="1" rIns="91425" wrap="square" tIns="45700">
            <a:noAutofit/>
          </a:bodyPr>
          <a:lstStyle/>
          <a:p>
            <a:pPr indent="-393700" lvl="0" marL="457200" rtl="0" algn="l">
              <a:spcBef>
                <a:spcPts val="1000"/>
              </a:spcBef>
              <a:spcAft>
                <a:spcPts val="0"/>
              </a:spcAft>
              <a:buClr>
                <a:srgbClr val="999999"/>
              </a:buClr>
              <a:buSzPts val="2600"/>
              <a:buChar char="•"/>
            </a:pPr>
            <a:r>
              <a:rPr lang="en-US" sz="2600">
                <a:solidFill>
                  <a:srgbClr val="999999"/>
                </a:solidFill>
              </a:rPr>
              <a:t>197</a:t>
            </a:r>
            <a:r>
              <a:rPr lang="en-US" sz="2600">
                <a:solidFill>
                  <a:srgbClr val="999999"/>
                </a:solidFill>
              </a:rPr>
              <a:t>1</a:t>
            </a:r>
            <a:r>
              <a:rPr lang="en-US" sz="2600">
                <a:solidFill>
                  <a:srgbClr val="999999"/>
                </a:solidFill>
              </a:rPr>
              <a:t>: Closed captions demonstrated</a:t>
            </a:r>
            <a:endParaRPr sz="2600">
              <a:solidFill>
                <a:srgbClr val="999999"/>
              </a:solidFill>
            </a:endParaRPr>
          </a:p>
          <a:p>
            <a:pPr indent="-393700" lvl="0" marL="457200" rtl="0" algn="l">
              <a:spcBef>
                <a:spcPts val="0"/>
              </a:spcBef>
              <a:spcAft>
                <a:spcPts val="0"/>
              </a:spcAft>
              <a:buClr>
                <a:srgbClr val="999999"/>
              </a:buClr>
              <a:buSzPts val="2600"/>
              <a:buChar char="•"/>
            </a:pPr>
            <a:r>
              <a:rPr lang="en-US" sz="2600">
                <a:solidFill>
                  <a:srgbClr val="999999"/>
                </a:solidFill>
              </a:rPr>
              <a:t>1972: First open captions broadcast (on PBS/WGBH)</a:t>
            </a:r>
            <a:endParaRPr sz="2600">
              <a:solidFill>
                <a:srgbClr val="999999"/>
              </a:solidFill>
            </a:endParaRPr>
          </a:p>
          <a:p>
            <a:pPr indent="-393700" lvl="0" marL="457200" rtl="0" algn="l">
              <a:spcBef>
                <a:spcPts val="0"/>
              </a:spcBef>
              <a:spcAft>
                <a:spcPts val="0"/>
              </a:spcAft>
              <a:buClr>
                <a:srgbClr val="999999"/>
              </a:buClr>
              <a:buSzPts val="2600"/>
              <a:buChar char="•"/>
            </a:pPr>
            <a:r>
              <a:rPr lang="en-US" sz="2600">
                <a:solidFill>
                  <a:srgbClr val="999999"/>
                </a:solidFill>
              </a:rPr>
              <a:t>1976: Closed captions approved by FCC</a:t>
            </a:r>
            <a:endParaRPr sz="2600">
              <a:solidFill>
                <a:srgbClr val="999999"/>
              </a:solidFill>
            </a:endParaRPr>
          </a:p>
          <a:p>
            <a:pPr indent="-393700" lvl="0" marL="457200" rtl="0" algn="l">
              <a:spcBef>
                <a:spcPts val="0"/>
              </a:spcBef>
              <a:spcAft>
                <a:spcPts val="0"/>
              </a:spcAft>
              <a:buSzPts val="2600"/>
              <a:buChar char="•"/>
            </a:pPr>
            <a:r>
              <a:rPr lang="en-US" sz="2600"/>
              <a:t>1980: First closed captions for prerecorded media broadcast</a:t>
            </a:r>
            <a:endParaRPr sz="2600"/>
          </a:p>
          <a:p>
            <a:pPr indent="-393700" lvl="0" marL="457200" rtl="0" algn="l">
              <a:spcBef>
                <a:spcPts val="0"/>
              </a:spcBef>
              <a:spcAft>
                <a:spcPts val="0"/>
              </a:spcAft>
              <a:buSzPts val="2600"/>
              <a:buChar char="•"/>
            </a:pPr>
            <a:r>
              <a:rPr lang="en-US" sz="2600"/>
              <a:t>1982: First live closed captions broadcast</a:t>
            </a:r>
            <a:endParaRPr sz="2600"/>
          </a:p>
          <a:p>
            <a:pPr indent="-393700" lvl="0" marL="457200" rtl="0" algn="l">
              <a:spcBef>
                <a:spcPts val="0"/>
              </a:spcBef>
              <a:spcAft>
                <a:spcPts val="0"/>
              </a:spcAft>
              <a:buSzPts val="2600"/>
              <a:buChar char="•"/>
            </a:pPr>
            <a:r>
              <a:rPr lang="en-US" sz="2600"/>
              <a:t>1990: Television Decoder Circuitry Act</a:t>
            </a:r>
            <a:endParaRPr sz="2600"/>
          </a:p>
          <a:p>
            <a:pPr indent="-393700" lvl="0" marL="457200" rtl="0" algn="l">
              <a:spcBef>
                <a:spcPts val="0"/>
              </a:spcBef>
              <a:spcAft>
                <a:spcPts val="0"/>
              </a:spcAft>
              <a:buClr>
                <a:srgbClr val="999999"/>
              </a:buClr>
              <a:buSzPts val="2600"/>
              <a:buChar char="•"/>
            </a:pPr>
            <a:r>
              <a:rPr lang="en-US" sz="2600">
                <a:solidFill>
                  <a:srgbClr val="999999"/>
                </a:solidFill>
              </a:rPr>
              <a:t>1990: Americans with Disabilities Act</a:t>
            </a:r>
            <a:endParaRPr sz="2600">
              <a:solidFill>
                <a:srgbClr val="999999"/>
              </a:solidFill>
            </a:endParaRPr>
          </a:p>
          <a:p>
            <a:pPr indent="-393700" lvl="0" marL="457200" rtl="0" algn="l">
              <a:spcBef>
                <a:spcPts val="0"/>
              </a:spcBef>
              <a:spcAft>
                <a:spcPts val="0"/>
              </a:spcAft>
              <a:buSzPts val="2600"/>
              <a:buChar char="•"/>
            </a:pPr>
            <a:r>
              <a:rPr lang="en-US" sz="2600"/>
              <a:t>1996: Telecommunications Act</a:t>
            </a:r>
            <a:endParaRPr sz="2600"/>
          </a:p>
          <a:p>
            <a:pPr indent="-393700" lvl="0" marL="457200" rtl="0" algn="l">
              <a:spcBef>
                <a:spcPts val="0"/>
              </a:spcBef>
              <a:spcAft>
                <a:spcPts val="0"/>
              </a:spcAft>
              <a:buClr>
                <a:srgbClr val="999999"/>
              </a:buClr>
              <a:buSzPts val="2600"/>
              <a:buChar char="•"/>
            </a:pPr>
            <a:r>
              <a:rPr lang="en-US" sz="2600">
                <a:solidFill>
                  <a:srgbClr val="999999"/>
                </a:solidFill>
              </a:rPr>
              <a:t>2010: 21st Century Communications and Video Accessibility Act</a:t>
            </a:r>
            <a:endParaRPr sz="2600">
              <a:solidFill>
                <a:srgbClr val="999999"/>
              </a:solidFill>
            </a:endParaRPr>
          </a:p>
        </p:txBody>
      </p:sp>
      <p:sp>
        <p:nvSpPr>
          <p:cNvPr id="129" name="Google Shape;129;p18"/>
          <p:cNvSpPr txBox="1"/>
          <p:nvPr>
            <p:ph type="title"/>
          </p:nvPr>
        </p:nvSpPr>
        <p:spPr>
          <a:xfrm>
            <a:off x="838200" y="377650"/>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Lemon"/>
              <a:buNone/>
            </a:pPr>
            <a:r>
              <a:rPr lang="en-US">
                <a:solidFill>
                  <a:schemeClr val="lt1"/>
                </a:solidFill>
                <a:highlight>
                  <a:srgbClr val="000000"/>
                </a:highlight>
              </a:rPr>
              <a:t>A BRIEF CAPTIONING TIMELINE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pic>
        <p:nvPicPr>
          <p:cNvPr id="135" name="Google Shape;135;p19"/>
          <p:cNvPicPr preferRelativeResize="0"/>
          <p:nvPr/>
        </p:nvPicPr>
        <p:blipFill>
          <a:blip r:embed="rId3">
            <a:alphaModFix/>
          </a:blip>
          <a:stretch>
            <a:fillRect/>
          </a:stretch>
        </p:blipFill>
        <p:spPr>
          <a:xfrm>
            <a:off x="986288" y="365122"/>
            <a:ext cx="10219435" cy="5916475"/>
          </a:xfrm>
          <a:prstGeom prst="rect">
            <a:avLst/>
          </a:prstGeom>
          <a:noFill/>
          <a:ln>
            <a:noFill/>
          </a:ln>
        </p:spPr>
      </p:pic>
      <p:sp>
        <p:nvSpPr>
          <p:cNvPr id="136" name="Google Shape;136;p19"/>
          <p:cNvSpPr/>
          <p:nvPr/>
        </p:nvSpPr>
        <p:spPr>
          <a:xfrm>
            <a:off x="5385950" y="5546450"/>
            <a:ext cx="1039200" cy="5541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9"/>
          <p:cNvSpPr txBox="1"/>
          <p:nvPr/>
        </p:nvSpPr>
        <p:spPr>
          <a:xfrm>
            <a:off x="986175" y="6311625"/>
            <a:ext cx="10219500" cy="5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latin typeface="Roboto Mono"/>
                <a:ea typeface="Roboto Mono"/>
                <a:cs typeface="Roboto Mono"/>
                <a:sym typeface="Roboto Mono"/>
              </a:rPr>
              <a:t>Image: </a:t>
            </a:r>
            <a:r>
              <a:rPr lang="en-US" sz="1200">
                <a:latin typeface="Roboto Mono"/>
                <a:ea typeface="Roboto Mono"/>
                <a:cs typeface="Roboto Mono"/>
                <a:sym typeface="Roboto Mono"/>
              </a:rPr>
              <a:t>Sears Spring/Summer Catalog, 1980, </a:t>
            </a:r>
            <a:r>
              <a:rPr lang="en-US" sz="1200" u="sng">
                <a:solidFill>
                  <a:schemeClr val="hlink"/>
                </a:solidFill>
                <a:latin typeface="Roboto Mono"/>
                <a:ea typeface="Roboto Mono"/>
                <a:cs typeface="Roboto Mono"/>
                <a:sym typeface="Roboto Mono"/>
                <a:hlinkClick r:id="rId4"/>
              </a:rPr>
              <a:t>http://www.thecatalogblog.com/2017/07/20/sears-1980-20-hours-a-week-of-captioned-programs/</a:t>
            </a:r>
            <a:endParaRPr sz="1200">
              <a:latin typeface="Roboto Mono"/>
              <a:ea typeface="Roboto Mono"/>
              <a:cs typeface="Roboto Mono"/>
              <a:sym typeface="Roboto Mon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pic>
        <p:nvPicPr>
          <p:cNvPr id="143" name="Google Shape;143;p20"/>
          <p:cNvPicPr preferRelativeResize="0"/>
          <p:nvPr/>
        </p:nvPicPr>
        <p:blipFill>
          <a:blip r:embed="rId3">
            <a:alphaModFix/>
          </a:blip>
          <a:stretch>
            <a:fillRect/>
          </a:stretch>
        </p:blipFill>
        <p:spPr>
          <a:xfrm>
            <a:off x="465226" y="3370825"/>
            <a:ext cx="3428550" cy="2573032"/>
          </a:xfrm>
          <a:prstGeom prst="rect">
            <a:avLst/>
          </a:prstGeom>
          <a:noFill/>
          <a:ln cap="flat" cmpd="sng" w="28575">
            <a:solidFill>
              <a:srgbClr val="FF0000"/>
            </a:solidFill>
            <a:prstDash val="solid"/>
            <a:round/>
            <a:headEnd len="sm" w="sm" type="none"/>
            <a:tailEnd len="sm" w="sm" type="none"/>
          </a:ln>
        </p:spPr>
      </p:pic>
      <p:pic>
        <p:nvPicPr>
          <p:cNvPr id="144" name="Google Shape;144;p20"/>
          <p:cNvPicPr preferRelativeResize="0"/>
          <p:nvPr/>
        </p:nvPicPr>
        <p:blipFill rotWithShape="1">
          <a:blip r:embed="rId4">
            <a:alphaModFix/>
          </a:blip>
          <a:srcRect b="23850" l="0" r="8037" t="0"/>
          <a:stretch/>
        </p:blipFill>
        <p:spPr>
          <a:xfrm>
            <a:off x="4155225" y="535925"/>
            <a:ext cx="7552798" cy="5407924"/>
          </a:xfrm>
          <a:prstGeom prst="rect">
            <a:avLst/>
          </a:prstGeom>
          <a:noFill/>
          <a:ln cap="flat" cmpd="sng" w="28575">
            <a:solidFill>
              <a:srgbClr val="0000FF"/>
            </a:solidFill>
            <a:prstDash val="solid"/>
            <a:round/>
            <a:headEnd len="sm" w="sm" type="none"/>
            <a:tailEnd len="sm" w="sm" type="none"/>
          </a:ln>
        </p:spPr>
      </p:pic>
      <p:sp>
        <p:nvSpPr>
          <p:cNvPr id="145" name="Google Shape;145;p20"/>
          <p:cNvSpPr txBox="1"/>
          <p:nvPr/>
        </p:nvSpPr>
        <p:spPr>
          <a:xfrm>
            <a:off x="465225" y="535925"/>
            <a:ext cx="3000000" cy="28923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US" sz="4400">
                <a:solidFill>
                  <a:schemeClr val="lt1"/>
                </a:solidFill>
                <a:highlight>
                  <a:schemeClr val="dk1"/>
                </a:highlight>
                <a:latin typeface="Roboto Mono"/>
                <a:ea typeface="Roboto Mono"/>
                <a:cs typeface="Roboto Mono"/>
                <a:sym typeface="Roboto Mono"/>
              </a:rPr>
              <a:t>HONORING THE HISTORY OF CC</a:t>
            </a:r>
            <a:endParaRPr sz="4400">
              <a:solidFill>
                <a:schemeClr val="dk1"/>
              </a:solidFill>
              <a:latin typeface="Roboto Mono"/>
              <a:ea typeface="Roboto Mono"/>
              <a:cs typeface="Roboto Mono"/>
              <a:sym typeface="Roboto Mon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pic>
        <p:nvPicPr>
          <p:cNvPr descr="T:\public\vbusalessup\PlatinumBook\Figures\16X9PIX.bmp" id="151" name="Google Shape;151;p21"/>
          <p:cNvPicPr preferRelativeResize="0"/>
          <p:nvPr>
            <p:ph idx="1" type="body"/>
          </p:nvPr>
        </p:nvPicPr>
        <p:blipFill rotWithShape="1">
          <a:blip r:embed="rId3">
            <a:alphaModFix/>
          </a:blip>
          <a:srcRect b="0" l="0" r="0" t="0"/>
          <a:stretch/>
        </p:blipFill>
        <p:spPr>
          <a:xfrm>
            <a:off x="228599" y="536956"/>
            <a:ext cx="10059900" cy="6244800"/>
          </a:xfrm>
          <a:prstGeom prst="rect">
            <a:avLst/>
          </a:prstGeom>
          <a:noFill/>
          <a:ln cap="flat" cmpd="sng" w="9525">
            <a:solidFill>
              <a:srgbClr val="000000"/>
            </a:solidFill>
            <a:prstDash val="solid"/>
            <a:round/>
            <a:headEnd len="sm" w="sm" type="none"/>
            <a:tailEnd len="sm" w="sm" type="none"/>
          </a:ln>
        </p:spPr>
      </p:pic>
      <p:sp>
        <p:nvSpPr>
          <p:cNvPr id="152" name="Google Shape;152;p21"/>
          <p:cNvSpPr txBox="1"/>
          <p:nvPr/>
        </p:nvSpPr>
        <p:spPr>
          <a:xfrm>
            <a:off x="76200" y="93250"/>
            <a:ext cx="9899700" cy="443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000">
                <a:solidFill>
                  <a:schemeClr val="dk1"/>
                </a:solidFill>
                <a:latin typeface="Roboto Mono"/>
                <a:ea typeface="Roboto Mono"/>
                <a:cs typeface="Roboto Mono"/>
                <a:sym typeface="Roboto Mono"/>
              </a:rPr>
              <a:t>Doug Keltz, “Understanding &amp; Troubleshooting Closed Captions,” July 2014, </a:t>
            </a:r>
            <a:r>
              <a:rPr lang="en-US" sz="1000" u="sng">
                <a:solidFill>
                  <a:schemeClr val="dk1"/>
                </a:solidFill>
                <a:latin typeface="Roboto Mono"/>
                <a:ea typeface="Roboto Mono"/>
                <a:cs typeface="Roboto Mono"/>
                <a:sym typeface="Roboto Mono"/>
                <a:hlinkClick r:id="rId4"/>
              </a:rPr>
              <a:t>https://www.smpte.org/sites/default/files/section-files/2014_July_Closed_Captioning.pptx</a:t>
            </a:r>
            <a:r>
              <a:rPr lang="en-US" sz="1000">
                <a:solidFill>
                  <a:schemeClr val="dk1"/>
                </a:solidFill>
                <a:latin typeface="Roboto Mono"/>
                <a:ea typeface="Roboto Mono"/>
                <a:cs typeface="Roboto Mono"/>
                <a:sym typeface="Roboto Mono"/>
              </a:rPr>
              <a:t> </a:t>
            </a:r>
            <a:endParaRPr>
              <a:latin typeface="Roboto Mono"/>
              <a:ea typeface="Roboto Mono"/>
              <a:cs typeface="Roboto Mono"/>
              <a:sym typeface="Roboto Mono"/>
            </a:endParaRPr>
          </a:p>
        </p:txBody>
      </p:sp>
      <p:cxnSp>
        <p:nvCxnSpPr>
          <p:cNvPr id="153" name="Google Shape;153;p21"/>
          <p:cNvCxnSpPr/>
          <p:nvPr/>
        </p:nvCxnSpPr>
        <p:spPr>
          <a:xfrm>
            <a:off x="4520427" y="2455835"/>
            <a:ext cx="5352600" cy="0"/>
          </a:xfrm>
          <a:prstGeom prst="straightConnector1">
            <a:avLst/>
          </a:prstGeom>
          <a:noFill/>
          <a:ln cap="flat" cmpd="sng" w="76200">
            <a:solidFill>
              <a:srgbClr val="FF0000"/>
            </a:solidFill>
            <a:prstDash val="solid"/>
            <a:round/>
            <a:headEnd len="med" w="med" type="none"/>
            <a:tailEnd len="med" w="med" type="none"/>
          </a:ln>
        </p:spPr>
      </p:cxnSp>
      <p:sp>
        <p:nvSpPr>
          <p:cNvPr id="154" name="Google Shape;154;p21"/>
          <p:cNvSpPr txBox="1"/>
          <p:nvPr/>
        </p:nvSpPr>
        <p:spPr>
          <a:xfrm>
            <a:off x="10336375" y="3322550"/>
            <a:ext cx="2236500" cy="80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000">
                <a:solidFill>
                  <a:srgbClr val="FFFFFF"/>
                </a:solidFill>
                <a:highlight>
                  <a:schemeClr val="dk1"/>
                </a:highlight>
                <a:latin typeface="Roboto Mono"/>
                <a:ea typeface="Roboto Mono"/>
                <a:cs typeface="Roboto Mono"/>
                <a:sym typeface="Roboto Mono"/>
              </a:rPr>
              <a:t>LINE 21</a:t>
            </a:r>
            <a:endParaRPr b="1" sz="3000">
              <a:solidFill>
                <a:srgbClr val="FFFFFF"/>
              </a:solidFill>
              <a:highlight>
                <a:schemeClr val="dk1"/>
              </a:highlight>
              <a:latin typeface="Roboto Mono"/>
              <a:ea typeface="Roboto Mono"/>
              <a:cs typeface="Roboto Mono"/>
              <a:sym typeface="Roboto Mono"/>
            </a:endParaRPr>
          </a:p>
        </p:txBody>
      </p:sp>
      <p:cxnSp>
        <p:nvCxnSpPr>
          <p:cNvPr id="155" name="Google Shape;155;p21"/>
          <p:cNvCxnSpPr/>
          <p:nvPr/>
        </p:nvCxnSpPr>
        <p:spPr>
          <a:xfrm rot="10800000">
            <a:off x="9955374" y="2515104"/>
            <a:ext cx="934500" cy="7974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